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70"/>
  </p:handoutMasterIdLst>
  <p:sldIdLst>
    <p:sldId id="581" r:id="rId3"/>
    <p:sldId id="607" r:id="rId5"/>
    <p:sldId id="644" r:id="rId6"/>
    <p:sldId id="645" r:id="rId7"/>
    <p:sldId id="608" r:id="rId8"/>
    <p:sldId id="612" r:id="rId9"/>
    <p:sldId id="666" r:id="rId10"/>
    <p:sldId id="668" r:id="rId11"/>
    <p:sldId id="669" r:id="rId12"/>
    <p:sldId id="670" r:id="rId13"/>
    <p:sldId id="671" r:id="rId14"/>
    <p:sldId id="672" r:id="rId15"/>
    <p:sldId id="673" r:id="rId16"/>
    <p:sldId id="674" r:id="rId17"/>
    <p:sldId id="665" r:id="rId18"/>
    <p:sldId id="628" r:id="rId19"/>
    <p:sldId id="629" r:id="rId20"/>
    <p:sldId id="630" r:id="rId21"/>
    <p:sldId id="631" r:id="rId22"/>
    <p:sldId id="632" r:id="rId23"/>
    <p:sldId id="633" r:id="rId24"/>
    <p:sldId id="634" r:id="rId25"/>
    <p:sldId id="635" r:id="rId26"/>
    <p:sldId id="636" r:id="rId27"/>
    <p:sldId id="637" r:id="rId28"/>
    <p:sldId id="638" r:id="rId29"/>
    <p:sldId id="639" r:id="rId30"/>
    <p:sldId id="640" r:id="rId31"/>
    <p:sldId id="641" r:id="rId32"/>
    <p:sldId id="642" r:id="rId33"/>
    <p:sldId id="643" r:id="rId34"/>
    <p:sldId id="675" r:id="rId35"/>
    <p:sldId id="676" r:id="rId36"/>
    <p:sldId id="678" r:id="rId37"/>
    <p:sldId id="679" r:id="rId38"/>
    <p:sldId id="680" r:id="rId39"/>
    <p:sldId id="681" r:id="rId40"/>
    <p:sldId id="690" r:id="rId41"/>
    <p:sldId id="688" r:id="rId42"/>
    <p:sldId id="682" r:id="rId43"/>
    <p:sldId id="683" r:id="rId44"/>
    <p:sldId id="684" r:id="rId45"/>
    <p:sldId id="685" r:id="rId46"/>
    <p:sldId id="686" r:id="rId47"/>
    <p:sldId id="687" r:id="rId48"/>
    <p:sldId id="646" r:id="rId49"/>
    <p:sldId id="710" r:id="rId50"/>
    <p:sldId id="711" r:id="rId51"/>
    <p:sldId id="712" r:id="rId52"/>
    <p:sldId id="713" r:id="rId53"/>
    <p:sldId id="714" r:id="rId54"/>
    <p:sldId id="715" r:id="rId55"/>
    <p:sldId id="716" r:id="rId56"/>
    <p:sldId id="717" r:id="rId57"/>
    <p:sldId id="718" r:id="rId58"/>
    <p:sldId id="719" r:id="rId59"/>
    <p:sldId id="720" r:id="rId60"/>
    <p:sldId id="721" r:id="rId61"/>
    <p:sldId id="722" r:id="rId62"/>
    <p:sldId id="723" r:id="rId63"/>
    <p:sldId id="724" r:id="rId64"/>
    <p:sldId id="725" r:id="rId65"/>
    <p:sldId id="726" r:id="rId66"/>
    <p:sldId id="727" r:id="rId67"/>
    <p:sldId id="728" r:id="rId68"/>
    <p:sldId id="627" r:id="rId69"/>
  </p:sldIdLst>
  <p:sldSz cx="12192000" cy="6858000"/>
  <p:notesSz cx="6858000" cy="9144000"/>
  <p:embeddedFontLst>
    <p:embeddedFont>
      <p:font typeface="思源宋体 CN" panose="02020400000000000000" pitchFamily="18" charset="-122"/>
      <p:regular r:id="rId74"/>
    </p:embeddedFont>
    <p:embeddedFont>
      <p:font typeface="思源黑体 CN Medium" panose="020B0600000000000000" pitchFamily="34" charset="-122"/>
      <p:regular r:id="rId75"/>
    </p:embeddedFont>
    <p:embeddedFont>
      <p:font typeface="思源宋体 CN Heavy" panose="02020900000000000000" pitchFamily="18" charset="-122"/>
      <p:bold r:id="rId76"/>
    </p:embeddedFont>
    <p:embeddedFont>
      <p:font typeface="思源黑体 CN Bold" panose="020B0800000000000000" pitchFamily="34" charset="-122"/>
      <p:bold r:id="rId77"/>
    </p:embeddedFont>
    <p:embeddedFont>
      <p:font typeface="微软雅黑" panose="020B0503020204020204" charset="-122"/>
      <p:regular r:id="rId78"/>
    </p:embeddedFont>
  </p:embeddedFontLst>
  <p:custDataLst>
    <p:tags r:id="rId7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7BE1"/>
    <a:srgbClr val="FFFFFF"/>
    <a:srgbClr val="72C5F4"/>
    <a:srgbClr val="FFF6D5"/>
    <a:srgbClr val="FFFBED"/>
    <a:srgbClr val="D1ECFF"/>
    <a:srgbClr val="0194F8"/>
    <a:srgbClr val="2D2681"/>
    <a:srgbClr val="C00009"/>
    <a:srgbClr val="F1B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8" autoAdjust="0"/>
    <p:restoredTop sz="96154" autoAdjust="0"/>
  </p:normalViewPr>
  <p:slideViewPr>
    <p:cSldViewPr snapToGrid="0">
      <p:cViewPr>
        <p:scale>
          <a:sx n="48" d="100"/>
          <a:sy n="48" d="100"/>
        </p:scale>
        <p:origin x="9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9" Type="http://schemas.openxmlformats.org/officeDocument/2006/relationships/tags" Target="tags/tag21.xml"/><Relationship Id="rId78" Type="http://schemas.openxmlformats.org/officeDocument/2006/relationships/font" Target="fonts/font5.fntdata"/><Relationship Id="rId77" Type="http://schemas.openxmlformats.org/officeDocument/2006/relationships/font" Target="fonts/font4.fntdata"/><Relationship Id="rId76" Type="http://schemas.openxmlformats.org/officeDocument/2006/relationships/font" Target="fonts/font3.fntdata"/><Relationship Id="rId75" Type="http://schemas.openxmlformats.org/officeDocument/2006/relationships/font" Target="fonts/font2.fntdata"/><Relationship Id="rId74" Type="http://schemas.openxmlformats.org/officeDocument/2006/relationships/font" Target="fonts/font1.fntdata"/><Relationship Id="rId73" Type="http://schemas.openxmlformats.org/officeDocument/2006/relationships/tableStyles" Target="tableStyles.xml"/><Relationship Id="rId72" Type="http://schemas.openxmlformats.org/officeDocument/2006/relationships/viewProps" Target="viewProps.xml"/><Relationship Id="rId71" Type="http://schemas.openxmlformats.org/officeDocument/2006/relationships/presProps" Target="presProps.xml"/><Relationship Id="rId7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宋体 CN" panose="02020400000000000000" pitchFamily="18" charset="-122"/>
                <a:ea typeface="思源宋体 CN" panose="02020400000000000000" pitchFamily="18" charset="-122"/>
                <a:cs typeface="阿里巴巴普惠体" panose="00020600040101010101" pitchFamily="18" charset="-122"/>
              </a:rPr>
            </a:fld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宋体 CN" panose="02020400000000000000" pitchFamily="18" charset="-122"/>
                <a:ea typeface="思源宋体 CN" panose="02020400000000000000" pitchFamily="18" charset="-122"/>
                <a:cs typeface="阿里巴巴普惠体" panose="00020600040101010101" pitchFamily="18" charset="-122"/>
              </a:rPr>
            </a:fld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cs typeface="阿里巴巴普惠体" panose="00020600040101010101" pitchFamily="18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 CN" panose="02020400000000000000" pitchFamily="18" charset="-122"/>
                <a:ea typeface="思源宋体 CN" panose="02020400000000000000" pitchFamily="18" charset="-122"/>
                <a:cs typeface="阿里巴巴普惠体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 CN" panose="02020400000000000000" pitchFamily="18" charset="-122"/>
                <a:ea typeface="思源宋体 CN" panose="02020400000000000000" pitchFamily="18" charset="-122"/>
                <a:cs typeface="阿里巴巴普惠体" panose="00020600040101010101" pitchFamily="18" charset="-122"/>
              </a:defRPr>
            </a:lvl1pPr>
          </a:lstStyle>
          <a:p>
            <a:fld id="{D3FBB3CA-3609-4056-9B23-4049BCB39C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 CN" panose="02020400000000000000" pitchFamily="18" charset="-122"/>
                <a:ea typeface="思源宋体 CN" panose="02020400000000000000" pitchFamily="18" charset="-122"/>
                <a:cs typeface="阿里巴巴普惠体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 CN" panose="02020400000000000000" pitchFamily="18" charset="-122"/>
                <a:ea typeface="思源宋体 CN" panose="02020400000000000000" pitchFamily="18" charset="-122"/>
                <a:cs typeface="阿里巴巴普惠体" panose="00020600040101010101" pitchFamily="18" charset="-122"/>
              </a:defRPr>
            </a:lvl1pPr>
          </a:lstStyle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阿里巴巴普惠体" panose="00020600040101010101" pitchFamily="18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阿里巴巴普惠体" panose="00020600040101010101" pitchFamily="18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阿里巴巴普惠体" panose="00020600040101010101" pitchFamily="18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阿里巴巴普惠体" panose="00020600040101010101" pitchFamily="18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阿里巴巴普惠体" panose="00020600040101010101" pitchFamily="18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t="14000" r="25332" b="10630"/>
          <a:stretch>
            <a:fillRect/>
          </a:stretch>
        </p:blipFill>
        <p:spPr>
          <a:xfrm flipH="1" flipV="1">
            <a:off x="0" y="-1"/>
            <a:ext cx="12192000" cy="685799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575351"/>
            <a:ext cx="12192000" cy="6282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31442" y="10275"/>
            <a:ext cx="872720" cy="585625"/>
          </a:xfrm>
          <a:prstGeom prst="rect">
            <a:avLst/>
          </a:prstGeom>
        </p:spPr>
      </p:pic>
      <p:pic>
        <p:nvPicPr>
          <p:cNvPr id="103" name="图片 10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4662" y="60843"/>
            <a:ext cx="834970" cy="415291"/>
          </a:xfrm>
          <a:prstGeom prst="rect">
            <a:avLst/>
          </a:prstGeom>
          <a:effectLst>
            <a:reflection blurRad="6350" stA="20000" endPos="3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5" Type="http://schemas.openxmlformats.org/officeDocument/2006/relationships/notesSlide" Target="../notesSlides/notesSlide2.xml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20.xml"/><Relationship Id="rId22" Type="http://schemas.openxmlformats.org/officeDocument/2006/relationships/tags" Target="../tags/tag19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image" Target="../media/image5.png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1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1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1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1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1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1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1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1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1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1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1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1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1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3"/>
          <a:stretch>
            <a:fillRect/>
          </a:stretch>
        </p:blipFill>
        <p:spPr>
          <a:xfrm>
            <a:off x="1524" y="2066544"/>
            <a:ext cx="12188952" cy="4791456"/>
          </a:xfrm>
          <a:prstGeom prst="rect">
            <a:avLst/>
          </a:prstGeom>
        </p:spPr>
      </p:pic>
      <p:sp>
        <p:nvSpPr>
          <p:cNvPr id="21" name="图形"/>
          <p:cNvSpPr txBox="1"/>
          <p:nvPr/>
        </p:nvSpPr>
        <p:spPr>
          <a:xfrm>
            <a:off x="3891007" y="4563606"/>
            <a:ext cx="4588548" cy="4312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北京晨星创投科技有限公司</a:t>
            </a:r>
            <a:endParaRPr lang="zh-CN" altLang="en-US" sz="2000" dirty="0">
              <a:solidFill>
                <a:schemeClr val="bg1"/>
              </a:solidFill>
              <a:effectLst>
                <a:outerShdw blurRad="50800" dist="38100" algn="l" rotWithShape="0">
                  <a:srgbClr val="217BE1"/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grpSp>
        <p:nvGrpSpPr>
          <p:cNvPr id="27" name="组合 26"/>
          <p:cNvGrpSpPr/>
          <p:nvPr/>
        </p:nvGrpSpPr>
        <p:grpSpPr>
          <a:xfrm rot="0">
            <a:off x="2761615" y="1315720"/>
            <a:ext cx="5939155" cy="2639060"/>
            <a:chOff x="2395729" y="1498384"/>
            <a:chExt cx="5939129" cy="2638792"/>
          </a:xfrm>
        </p:grpSpPr>
        <p:sp>
          <p:nvSpPr>
            <p:cNvPr id="8" name="文本框 7"/>
            <p:cNvSpPr txBox="1"/>
            <p:nvPr/>
          </p:nvSpPr>
          <p:spPr>
            <a:xfrm>
              <a:off x="2395729" y="1498384"/>
              <a:ext cx="4809744" cy="139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8500" i="1" dirty="0">
                  <a:gradFill>
                    <a:gsLst>
                      <a:gs pos="81000">
                        <a:srgbClr val="D1ECFF"/>
                      </a:gs>
                      <a:gs pos="54000">
                        <a:schemeClr val="bg1"/>
                      </a:gs>
                    </a:gsLst>
                    <a:lin ang="5400000" scaled="0"/>
                  </a:gradFill>
                  <a:effectLst>
                    <a:outerShdw blurRad="177800" dist="38100" algn="l" rotWithShape="0">
                      <a:srgbClr val="217BE1">
                        <a:alpha val="70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创赛之星</a:t>
              </a:r>
              <a:endParaRPr lang="zh-CN" altLang="en-US" sz="85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525114" y="2738271"/>
              <a:ext cx="4809744" cy="139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8500" i="1" dirty="0">
                  <a:gradFill>
                    <a:gsLst>
                      <a:gs pos="82000">
                        <a:srgbClr val="FFF6D5"/>
                      </a:gs>
                      <a:gs pos="41000">
                        <a:schemeClr val="bg1"/>
                      </a:gs>
                    </a:gsLst>
                    <a:lin ang="5400000" scaled="0"/>
                  </a:gradFill>
                  <a:effectLst>
                    <a:outerShdw blurRad="177800" dist="38100" algn="l" rotWithShape="0">
                      <a:srgbClr val="217BE1">
                        <a:alpha val="70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操作</a:t>
              </a:r>
              <a:r>
                <a:rPr lang="zh-CN" altLang="en-US" sz="8500" i="1" dirty="0">
                  <a:gradFill>
                    <a:gsLst>
                      <a:gs pos="82000">
                        <a:srgbClr val="FFF6D5"/>
                      </a:gs>
                      <a:gs pos="41000">
                        <a:schemeClr val="bg1"/>
                      </a:gs>
                    </a:gsLst>
                    <a:lin ang="5400000" scaled="0"/>
                  </a:gradFill>
                  <a:effectLst>
                    <a:outerShdw blurRad="177800" dist="38100" algn="l" rotWithShape="0">
                      <a:srgbClr val="217BE1">
                        <a:alpha val="70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手册</a:t>
              </a:r>
              <a:endParaRPr lang="zh-CN" altLang="en-US" sz="8500" i="1" dirty="0">
                <a:gradFill>
                  <a:gsLst>
                    <a:gs pos="82000">
                      <a:srgbClr val="FFF6D5"/>
                    </a:gs>
                    <a:gs pos="41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</p:grpSp>
      <p:pic>
        <p:nvPicPr>
          <p:cNvPr id="4" name="图片 3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0" y="262890"/>
            <a:ext cx="1989455" cy="5651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31055" y="3954780"/>
            <a:ext cx="32092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rPr>
              <a:t>https://csstar.top</a:t>
            </a:r>
            <a:endParaRPr lang="zh-CN" altLang="en-US" sz="2800" dirty="0">
              <a:solidFill>
                <a:schemeClr val="bg1"/>
              </a:solidFill>
              <a:effectLst>
                <a:outerShdw blurRad="50800" dist="38100" algn="l" rotWithShape="0">
                  <a:srgbClr val="217BE1"/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  <p:bldLst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第三步：多维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评分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8673465" y="2439670"/>
            <a:ext cx="2605405" cy="2353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系统基于用户上传的项目资料，从科技含量、商业价值、社会价值三大维度进行全面、量化的综合评估，自动生成客观、标准化的项目评价结果。可作为参赛选题、赛道匹配的重要参考。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" y="1606550"/>
            <a:ext cx="7715885" cy="36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第四步：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赛道匹配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8440420" y="2498090"/>
            <a:ext cx="260540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基于项目多维度评分结果，结合中国国际大学生创新大赛（国创赛）各赛道的定位与要求，为项目自动生成个性化赛道推荐，并清晰展示各赛道的匹配度评分与适配理由。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7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1512570"/>
            <a:ext cx="7080250" cy="431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第五步：团队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成员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8440420" y="2498090"/>
            <a:ext cx="260540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手动填写或上传简历自动解析并填写创始人及核心成员信息。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系统功能：构建团队画像，为赛道匹配、选题推荐提供人才能力参考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8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35" y="1482725"/>
            <a:ext cx="6254750" cy="393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六步：选题建议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8440420" y="1981200"/>
            <a:ext cx="260540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智能选题生成：基于竞赛热点数据库（历年获奖关键词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政策导向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产业趋势），生成多个不同侧重点选题方向，附匹配度评分、项目简介、创新点、应用前景、匹配理由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材料一键生成：选定选题后，系统自动生成符合竞赛要求的商业计划书（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BP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）提纲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路演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PPT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0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1981200"/>
            <a:ext cx="6963410" cy="274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第七步：生成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详细方案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图片 19"/>
          <p:cNvPicPr>
            <a:picLocks noChangeAspect="1"/>
          </p:cNvPicPr>
          <p:nvPr/>
        </p:nvPicPr>
        <p:blipFill>
          <a:blip r:embed="rId2"/>
          <a:srcRect l="856" r="736"/>
          <a:stretch>
            <a:fillRect/>
          </a:stretch>
        </p:blipFill>
        <p:spPr>
          <a:xfrm>
            <a:off x="1014730" y="1015048"/>
            <a:ext cx="5181600" cy="52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825365" y="5985510"/>
            <a:ext cx="359346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支持导出商业计划书和路演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PPT</a:t>
            </a:r>
            <a:endParaRPr lang="en-US" altLang="zh-CN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2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015" y="2547620"/>
            <a:ext cx="5262880" cy="2339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>
            <a:fillRect/>
          </a:stretch>
        </p:blipFill>
        <p:spPr>
          <a:xfrm>
            <a:off x="-66421" y="2133600"/>
            <a:ext cx="12188952" cy="47244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49377" y="2567997"/>
            <a:ext cx="556243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创意选题</a:t>
            </a:r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系统</a:t>
            </a:r>
            <a:endParaRPr lang="zh-CN" altLang="en-US" sz="6000" i="1" dirty="0">
              <a:gradFill>
                <a:gsLst>
                  <a:gs pos="81000">
                    <a:srgbClr val="D1ECFF"/>
                  </a:gs>
                  <a:gs pos="54000">
                    <a:schemeClr val="bg1"/>
                  </a:gs>
                </a:gsLst>
                <a:lin ang="5400000" scaled="0"/>
              </a:gradFill>
              <a:effectLst>
                <a:outerShdw blurRad="177800" dist="38100" algn="l" rotWithShape="0">
                  <a:srgbClr val="217BE1">
                    <a:alpha val="7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229995" y="3710305"/>
            <a:ext cx="4551680" cy="0"/>
          </a:xfrm>
          <a:prstGeom prst="line">
            <a:avLst/>
          </a:prstGeom>
          <a:ln w="50800">
            <a:gradFill>
              <a:gsLst>
                <a:gs pos="0">
                  <a:srgbClr val="FEE882"/>
                </a:gs>
                <a:gs pos="83000">
                  <a:schemeClr val="bg1">
                    <a:alpha val="0"/>
                  </a:scheme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图形"/>
          <p:cNvSpPr txBox="1"/>
          <p:nvPr/>
        </p:nvSpPr>
        <p:spPr>
          <a:xfrm>
            <a:off x="1229995" y="3837940"/>
            <a:ext cx="7369810" cy="431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zh-CN" altLang="en-US" sz="48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自主</a:t>
            </a:r>
            <a:r>
              <a:rPr lang="zh-CN" altLang="en-US" sz="48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选择</a:t>
            </a:r>
            <a:r>
              <a:rPr lang="zh-CN" altLang="en-US" sz="48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赛道</a:t>
            </a:r>
            <a:endParaRPr lang="zh-CN" altLang="en-US" sz="4800" dirty="0">
              <a:solidFill>
                <a:schemeClr val="bg1"/>
              </a:solidFill>
              <a:effectLst>
                <a:outerShdw blurRad="50800" dist="38100" algn="l" rotWithShape="0">
                  <a:srgbClr val="217BE1"/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270244" y="906145"/>
              <a:ext cx="4481195" cy="5796915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第一步：选择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赛道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10" y="906145"/>
            <a:ext cx="4418330" cy="57969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27165" y="1522095"/>
            <a:ext cx="372237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高教主赛道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本科生创意组、研究生创意组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本科生创业组、研究生创业组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红旅赛道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创意组、创业组、公益组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职教赛道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创意组、创业组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产业赛道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企业命题组、成果转化组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03820" y="1104900"/>
            <a:ext cx="1613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Font typeface="Wingdings" panose="05000000000000000000" pitchFamily="2" charset="2"/>
              <a:buNone/>
            </a:pPr>
            <a:r>
              <a:rPr lang="zh-CN" altLang="en-US" sz="2800" b="1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支持赛道</a:t>
            </a:r>
            <a:endParaRPr lang="zh-CN" altLang="en-US" sz="2800" b="1" dirty="0">
              <a:gradFill>
                <a:gsLst>
                  <a:gs pos="100000">
                    <a:srgbClr val="217BE1"/>
                  </a:gs>
                  <a:gs pos="0">
                    <a:srgbClr val="217BE1"/>
                  </a:gs>
                </a:gsLst>
                <a:lin ang="162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第二步：填写个人成长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信息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5288"/>
          <a:stretch>
            <a:fillRect/>
          </a:stretch>
        </p:blipFill>
        <p:spPr>
          <a:xfrm>
            <a:off x="828040" y="1104265"/>
            <a:ext cx="8333740" cy="48901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61780" y="1974850"/>
            <a:ext cx="2605405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填写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个人成长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）姓名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）学校、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）学院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）年级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）专业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）技能特长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）获奖经历（可选）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所填信息对匹配的选题有影响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第三步：填写项目创新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信息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9190990" y="2232660"/>
            <a:ext cx="2363470" cy="2722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填写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项目创新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方向一：填写项目创意描述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（可按提示词填写，也可自行填写）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方向二：上传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科研资料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）学术论文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）专利文件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）课题文件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）项目报告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方向一、方向二可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二选一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60" y="1145540"/>
            <a:ext cx="8195945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第四步：生成产业价值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报告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9053830" y="2232660"/>
            <a:ext cx="2507615" cy="3091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生成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产业价值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报告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四个维度：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）产品分析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）市场分析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）落地前景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）社会价值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对内容不满意可点击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重新生成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" y="1612900"/>
            <a:ext cx="8225790" cy="4209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3"/>
          <a:stretch>
            <a:fillRect/>
          </a:stretch>
        </p:blipFill>
        <p:spPr>
          <a:xfrm>
            <a:off x="1524" y="2095119"/>
            <a:ext cx="12188952" cy="479145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472517" y="743594"/>
            <a:ext cx="6122778" cy="1400383"/>
            <a:chOff x="2761489" y="1315504"/>
            <a:chExt cx="6122778" cy="1400383"/>
          </a:xfrm>
        </p:grpSpPr>
        <p:sp>
          <p:nvSpPr>
            <p:cNvPr id="7" name="图形"/>
            <p:cNvSpPr txBox="1"/>
            <p:nvPr/>
          </p:nvSpPr>
          <p:spPr>
            <a:xfrm>
              <a:off x="5322360" y="2073242"/>
              <a:ext cx="3561907" cy="4312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2500" i="1" dirty="0">
                  <a:solidFill>
                    <a:schemeClr val="bg1"/>
                  </a:solidFill>
                  <a:effectLst>
                    <a:outerShdw blurRad="50800" dist="38100" algn="l" rotWithShape="0">
                      <a:srgbClr val="217BE1">
                        <a:alpha val="40000"/>
                      </a:srgbClr>
                    </a:outerShdw>
                  </a:effectLst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CONTENT</a:t>
              </a:r>
              <a:endParaRPr lang="zh-CN" altLang="en-US" sz="2500" i="1" dirty="0">
                <a:solidFill>
                  <a:schemeClr val="bg1"/>
                </a:solidFill>
                <a:effectLst>
                  <a:outerShdw blurRad="50800" dist="38100" algn="l" rotWithShape="0">
                    <a:srgbClr val="217BE1">
                      <a:alpha val="40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761489" y="1315504"/>
              <a:ext cx="2596895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8500" i="1" dirty="0">
                  <a:gradFill>
                    <a:gsLst>
                      <a:gs pos="81000">
                        <a:srgbClr val="D1ECFF"/>
                      </a:gs>
                      <a:gs pos="54000">
                        <a:schemeClr val="bg1"/>
                      </a:gs>
                    </a:gsLst>
                    <a:lin ang="5400000" scaled="0"/>
                  </a:gradFill>
                  <a:effectLst>
                    <a:outerShdw blurRad="177800" dist="38100" algn="l" rotWithShape="0">
                      <a:srgbClr val="217BE1">
                        <a:alpha val="70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目录</a:t>
              </a:r>
              <a:endParaRPr lang="zh-CN" altLang="en-US" sz="85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88" name="组合 87"/>
          <p:cNvGrpSpPr/>
          <p:nvPr>
            <p:custDataLst>
              <p:tags r:id="rId3"/>
            </p:custDataLst>
          </p:nvPr>
        </p:nvGrpSpPr>
        <p:grpSpPr>
          <a:xfrm>
            <a:off x="1271113" y="2242017"/>
            <a:ext cx="4530736" cy="1343064"/>
            <a:chOff x="1200443" y="2931373"/>
            <a:chExt cx="4530736" cy="1343064"/>
          </a:xfrm>
          <a:solidFill>
            <a:schemeClr val="bg1"/>
          </a:solidFill>
        </p:grpSpPr>
        <p:sp>
          <p:nvSpPr>
            <p:cNvPr id="121" name="矩形: 圆角 120"/>
            <p:cNvSpPr/>
            <p:nvPr>
              <p:custDataLst>
                <p:tags r:id="rId4"/>
              </p:custDataLst>
            </p:nvPr>
          </p:nvSpPr>
          <p:spPr>
            <a:xfrm flipH="1" flipV="1">
              <a:off x="1200443" y="2931373"/>
              <a:ext cx="4530736" cy="1343064"/>
            </a:xfrm>
            <a:prstGeom prst="roundRect">
              <a:avLst>
                <a:gd name="adj" fmla="val 5453"/>
              </a:avLst>
            </a:prstGeom>
            <a:grpFill/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blipFill>
                  <a:blip r:embed="rId5"/>
                  <a:stretch>
                    <a:fillRect/>
                  </a:stretch>
                </a:blip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grpSp>
          <p:nvGrpSpPr>
            <p:cNvPr id="122" name="组合 121"/>
            <p:cNvGrpSpPr/>
            <p:nvPr/>
          </p:nvGrpSpPr>
          <p:grpSpPr>
            <a:xfrm>
              <a:off x="1410608" y="3241424"/>
              <a:ext cx="3767448" cy="707886"/>
              <a:chOff x="1410608" y="3241424"/>
              <a:chExt cx="3767448" cy="707886"/>
            </a:xfrm>
            <a:grpFill/>
          </p:grpSpPr>
          <p:sp>
            <p:nvSpPr>
              <p:cNvPr id="123" name="文本框 122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237843" y="3288876"/>
                <a:ext cx="2940213" cy="5835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系统</a:t>
                </a:r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介绍</a:t>
                </a:r>
                <a:endPara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sp>
            <p:nvSpPr>
              <p:cNvPr id="125" name="Rectangle 44"/>
              <p:cNvSpPr/>
              <p:nvPr>
                <p:custDataLst>
                  <p:tags r:id="rId7"/>
                </p:custDataLst>
              </p:nvPr>
            </p:nvSpPr>
            <p:spPr>
              <a:xfrm>
                <a:off x="1410608" y="3241424"/>
                <a:ext cx="963685" cy="70788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dirty="0">
                    <a:solidFill>
                      <a:srgbClr val="217BE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  <a:cs typeface="+mn-ea"/>
                    <a:sym typeface="+mn-lt"/>
                  </a:rPr>
                  <a:t>01</a:t>
                </a:r>
                <a:endParaRPr lang="zh-CN" altLang="en-US" sz="4000" dirty="0">
                  <a:solidFill>
                    <a:srgbClr val="217BE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9" name="组合 88"/>
          <p:cNvGrpSpPr/>
          <p:nvPr>
            <p:custDataLst>
              <p:tags r:id="rId8"/>
            </p:custDataLst>
          </p:nvPr>
        </p:nvGrpSpPr>
        <p:grpSpPr>
          <a:xfrm>
            <a:off x="1270944" y="3665052"/>
            <a:ext cx="4530736" cy="1343064"/>
            <a:chOff x="1200443" y="2931373"/>
            <a:chExt cx="4530736" cy="1343064"/>
          </a:xfrm>
          <a:solidFill>
            <a:schemeClr val="bg1"/>
          </a:solidFill>
        </p:grpSpPr>
        <p:sp>
          <p:nvSpPr>
            <p:cNvPr id="115" name="矩形: 圆角 114"/>
            <p:cNvSpPr/>
            <p:nvPr>
              <p:custDataLst>
                <p:tags r:id="rId9"/>
              </p:custDataLst>
            </p:nvPr>
          </p:nvSpPr>
          <p:spPr>
            <a:xfrm flipH="1" flipV="1">
              <a:off x="1200443" y="2931373"/>
              <a:ext cx="4530736" cy="1343064"/>
            </a:xfrm>
            <a:prstGeom prst="roundRect">
              <a:avLst>
                <a:gd name="adj" fmla="val 4652"/>
              </a:avLst>
            </a:prstGeom>
            <a:grpFill/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blipFill>
                  <a:blip r:embed="rId5"/>
                  <a:stretch>
                    <a:fillRect/>
                  </a:stretch>
                </a:blip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grpSp>
          <p:nvGrpSpPr>
            <p:cNvPr id="116" name="组合 115"/>
            <p:cNvGrpSpPr/>
            <p:nvPr/>
          </p:nvGrpSpPr>
          <p:grpSpPr>
            <a:xfrm>
              <a:off x="1410608" y="3066108"/>
              <a:ext cx="3767448" cy="1076325"/>
              <a:chOff x="1410608" y="3066108"/>
              <a:chExt cx="3767448" cy="1076325"/>
            </a:xfrm>
            <a:grpFill/>
          </p:grpSpPr>
          <p:sp>
            <p:nvSpPr>
              <p:cNvPr id="118" name="文本框 11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237843" y="3066108"/>
                <a:ext cx="2940213" cy="107632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  <a:sym typeface="+mn-ea"/>
                  </a:rPr>
                  <a:t>创意选题</a:t>
                </a:r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系统</a:t>
                </a:r>
                <a:endPara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dist"/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  <a:sym typeface="+mn-ea"/>
                  </a:rPr>
                  <a:t>操作步骤</a:t>
                </a:r>
                <a:endPara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sp>
            <p:nvSpPr>
              <p:cNvPr id="120" name="Rectangle 44"/>
              <p:cNvSpPr/>
              <p:nvPr>
                <p:custDataLst>
                  <p:tags r:id="rId11"/>
                </p:custDataLst>
              </p:nvPr>
            </p:nvSpPr>
            <p:spPr>
              <a:xfrm>
                <a:off x="1410608" y="3241424"/>
                <a:ext cx="963685" cy="70788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dirty="0">
                    <a:solidFill>
                      <a:srgbClr val="217BE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  <a:cs typeface="+mn-ea"/>
                    <a:sym typeface="+mn-lt"/>
                  </a:rPr>
                  <a:t>02</a:t>
                </a:r>
                <a:endParaRPr lang="zh-CN" altLang="en-US" sz="4000" dirty="0">
                  <a:solidFill>
                    <a:srgbClr val="217BE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组合 1"/>
          <p:cNvGrpSpPr/>
          <p:nvPr>
            <p:custDataLst>
              <p:tags r:id="rId12"/>
            </p:custDataLst>
          </p:nvPr>
        </p:nvGrpSpPr>
        <p:grpSpPr>
          <a:xfrm>
            <a:off x="1270478" y="5090627"/>
            <a:ext cx="4530736" cy="1343064"/>
            <a:chOff x="1200443" y="2931373"/>
            <a:chExt cx="4530736" cy="1343064"/>
          </a:xfrm>
          <a:solidFill>
            <a:schemeClr val="bg1"/>
          </a:solidFill>
        </p:grpSpPr>
        <p:sp>
          <p:nvSpPr>
            <p:cNvPr id="3" name="矩形: 圆角 120"/>
            <p:cNvSpPr/>
            <p:nvPr>
              <p:custDataLst>
                <p:tags r:id="rId13"/>
              </p:custDataLst>
            </p:nvPr>
          </p:nvSpPr>
          <p:spPr>
            <a:xfrm flipH="1" flipV="1">
              <a:off x="1200443" y="2931373"/>
              <a:ext cx="4530736" cy="1343064"/>
            </a:xfrm>
            <a:prstGeom prst="roundRect">
              <a:avLst>
                <a:gd name="adj" fmla="val 5453"/>
              </a:avLst>
            </a:prstGeom>
            <a:grpFill/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blipFill>
                  <a:blip r:embed="rId5"/>
                  <a:stretch>
                    <a:fillRect/>
                  </a:stretch>
                </a:blip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410608" y="3076151"/>
              <a:ext cx="3768083" cy="872028"/>
              <a:chOff x="1410608" y="3076151"/>
              <a:chExt cx="3768083" cy="872028"/>
            </a:xfrm>
            <a:grpFill/>
          </p:grpSpPr>
          <p:sp>
            <p:nvSpPr>
              <p:cNvPr id="6" name="文本框 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2238478" y="3076151"/>
                <a:ext cx="2940213" cy="81424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  <a:sym typeface="+mn-ea"/>
                  </a:rPr>
                  <a:t>项目打磨</a:t>
                </a:r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系统</a:t>
                </a:r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操作步骤</a:t>
                </a:r>
                <a:endPara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sp>
            <p:nvSpPr>
              <p:cNvPr id="10" name="Rectangle 44"/>
              <p:cNvSpPr/>
              <p:nvPr>
                <p:custDataLst>
                  <p:tags r:id="rId15"/>
                </p:custDataLst>
              </p:nvPr>
            </p:nvSpPr>
            <p:spPr>
              <a:xfrm>
                <a:off x="1410608" y="3241424"/>
                <a:ext cx="963685" cy="70675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dirty="0">
                    <a:solidFill>
                      <a:srgbClr val="217BE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  <a:cs typeface="+mn-ea"/>
                    <a:sym typeface="+mn-lt"/>
                  </a:rPr>
                  <a:t>03</a:t>
                </a:r>
                <a:endParaRPr lang="zh-CN" altLang="en-US" sz="4000" dirty="0">
                  <a:solidFill>
                    <a:srgbClr val="217BE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/>
          <p:cNvGrpSpPr/>
          <p:nvPr>
            <p:custDataLst>
              <p:tags r:id="rId16"/>
            </p:custDataLst>
          </p:nvPr>
        </p:nvGrpSpPr>
        <p:grpSpPr>
          <a:xfrm>
            <a:off x="6221404" y="3665052"/>
            <a:ext cx="4530736" cy="1343064"/>
            <a:chOff x="1200443" y="2931373"/>
            <a:chExt cx="4530736" cy="1343064"/>
          </a:xfrm>
          <a:solidFill>
            <a:schemeClr val="bg1"/>
          </a:solidFill>
        </p:grpSpPr>
        <p:sp>
          <p:nvSpPr>
            <p:cNvPr id="12" name="矩形: 圆角 114"/>
            <p:cNvSpPr/>
            <p:nvPr>
              <p:custDataLst>
                <p:tags r:id="rId17"/>
              </p:custDataLst>
            </p:nvPr>
          </p:nvSpPr>
          <p:spPr>
            <a:xfrm flipH="1" flipV="1">
              <a:off x="1200443" y="2931373"/>
              <a:ext cx="4530736" cy="1343064"/>
            </a:xfrm>
            <a:prstGeom prst="roundRect">
              <a:avLst>
                <a:gd name="adj" fmla="val 4652"/>
              </a:avLst>
            </a:prstGeom>
            <a:grpFill/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blipFill>
                  <a:blip r:embed="rId5"/>
                  <a:stretch>
                    <a:fillRect/>
                  </a:stretch>
                </a:blip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10608" y="3076306"/>
              <a:ext cx="3767448" cy="1076325"/>
              <a:chOff x="1410608" y="3076306"/>
              <a:chExt cx="3767448" cy="1076325"/>
            </a:xfrm>
            <a:grpFill/>
          </p:grpSpPr>
          <p:sp>
            <p:nvSpPr>
              <p:cNvPr id="14" name="文本框 13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2237843" y="3076306"/>
                <a:ext cx="2940213" cy="107632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校赛评审系统</a:t>
                </a:r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操作步骤</a:t>
                </a:r>
                <a:endPara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sp>
            <p:nvSpPr>
              <p:cNvPr id="15" name="Rectangle 44"/>
              <p:cNvSpPr/>
              <p:nvPr>
                <p:custDataLst>
                  <p:tags r:id="rId19"/>
                </p:custDataLst>
              </p:nvPr>
            </p:nvSpPr>
            <p:spPr>
              <a:xfrm>
                <a:off x="1410608" y="3241424"/>
                <a:ext cx="963685" cy="70675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dirty="0">
                    <a:solidFill>
                      <a:srgbClr val="217BE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  <a:cs typeface="+mn-ea"/>
                    <a:sym typeface="+mn-lt"/>
                  </a:rPr>
                  <a:t>05</a:t>
                </a:r>
                <a:endParaRPr lang="zh-CN" altLang="en-US" sz="4000" dirty="0">
                  <a:solidFill>
                    <a:srgbClr val="217BE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6" name="组合 15"/>
          <p:cNvGrpSpPr/>
          <p:nvPr>
            <p:custDataLst>
              <p:tags r:id="rId20"/>
            </p:custDataLst>
          </p:nvPr>
        </p:nvGrpSpPr>
        <p:grpSpPr>
          <a:xfrm>
            <a:off x="6220938" y="2232492"/>
            <a:ext cx="4530736" cy="1343064"/>
            <a:chOff x="1200443" y="2931373"/>
            <a:chExt cx="4530736" cy="1343064"/>
          </a:xfrm>
          <a:solidFill>
            <a:schemeClr val="bg1"/>
          </a:solidFill>
        </p:grpSpPr>
        <p:sp>
          <p:nvSpPr>
            <p:cNvPr id="17" name="矩形: 圆角 120"/>
            <p:cNvSpPr/>
            <p:nvPr>
              <p:custDataLst>
                <p:tags r:id="rId21"/>
              </p:custDataLst>
            </p:nvPr>
          </p:nvSpPr>
          <p:spPr>
            <a:xfrm flipH="1" flipV="1">
              <a:off x="1200443" y="2931373"/>
              <a:ext cx="4530736" cy="1343064"/>
            </a:xfrm>
            <a:prstGeom prst="roundRect">
              <a:avLst>
                <a:gd name="adj" fmla="val 5453"/>
              </a:avLst>
            </a:prstGeom>
            <a:grpFill/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blipFill>
                  <a:blip r:embed="rId5"/>
                  <a:stretch>
                    <a:fillRect/>
                  </a:stretch>
                </a:blip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10608" y="3076151"/>
              <a:ext cx="3768083" cy="1076325"/>
              <a:chOff x="1410608" y="3076151"/>
              <a:chExt cx="3768083" cy="1076325"/>
            </a:xfrm>
            <a:grpFill/>
          </p:grpSpPr>
          <p:sp>
            <p:nvSpPr>
              <p:cNvPr id="19" name="文本框 18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2238478" y="3076151"/>
                <a:ext cx="2940213" cy="107632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  <a:sym typeface="+mn-ea"/>
                  </a:rPr>
                  <a:t>AI</a:t>
                </a:r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  <a:sym typeface="+mn-ea"/>
                  </a:rPr>
                  <a:t>路演</a:t>
                </a:r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系统</a:t>
                </a:r>
                <a:endPara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dist"/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操作步骤</a:t>
                </a:r>
                <a:endPara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sp>
            <p:nvSpPr>
              <p:cNvPr id="20" name="Rectangle 44"/>
              <p:cNvSpPr/>
              <p:nvPr>
                <p:custDataLst>
                  <p:tags r:id="rId23"/>
                </p:custDataLst>
              </p:nvPr>
            </p:nvSpPr>
            <p:spPr>
              <a:xfrm>
                <a:off x="1410608" y="3241424"/>
                <a:ext cx="963685" cy="70675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dirty="0">
                    <a:solidFill>
                      <a:srgbClr val="217BE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  <a:cs typeface="+mn-ea"/>
                    <a:sym typeface="+mn-lt"/>
                  </a:rPr>
                  <a:t>04</a:t>
                </a:r>
                <a:endParaRPr lang="zh-CN" altLang="en-US" sz="4000" dirty="0">
                  <a:solidFill>
                    <a:srgbClr val="217BE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第五步：填写团队协作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信息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9065260" y="1574165"/>
            <a:ext cx="2507615" cy="4707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填写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团队协作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需要分别填写：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一、队长信息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姓名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专业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）团队角色及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职责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）相关经验与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特长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二、队员信息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）姓名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）专业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）团队角色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）相关经验与特长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）预期贡献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" y="1470660"/>
            <a:ext cx="8237220" cy="4627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837438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第六步：生成选题建议及详细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内容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8783955" y="1462405"/>
            <a:ext cx="2710815" cy="4384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生成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选题建议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选题建议：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根据前五个步骤填写及生成的内容，综合评估生成适配的赛道及选题建议，一次性支持生成两个选题。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内容包括：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）项目简介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）创新点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）应用前景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匹配理由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查看详细方案：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点击后支持生成项目相关的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PPT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商业计划书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换一个选题：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点击后支持更换选题及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内容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35" y="1462405"/>
            <a:ext cx="7549515" cy="4509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837438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第六步：生成选题建议及详细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内容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8696960" y="1954530"/>
            <a:ext cx="2507615" cy="3091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生成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选题建议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匹配选题分析：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基于上传的个人成长信息、科研资料或创意内容，给出项目所匹配的参赛类别适配度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分析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重新匹配：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重置全部信息，重新生成新的选题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建议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369"/>
          <a:stretch>
            <a:fillRect/>
          </a:stretch>
        </p:blipFill>
        <p:spPr>
          <a:xfrm>
            <a:off x="691515" y="2305050"/>
            <a:ext cx="7894320" cy="2823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>
            <a:fillRect/>
          </a:stretch>
        </p:blipFill>
        <p:spPr>
          <a:xfrm>
            <a:off x="1524" y="2133600"/>
            <a:ext cx="12188952" cy="4724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84931" y="1057761"/>
            <a:ext cx="3804831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03</a:t>
            </a:r>
            <a:endParaRPr lang="zh-CN" altLang="en-US" sz="20000" dirty="0">
              <a:gradFill>
                <a:gsLst>
                  <a:gs pos="100000">
                    <a:srgbClr val="217BE1"/>
                  </a:gs>
                  <a:gs pos="0">
                    <a:srgbClr val="217BE1"/>
                  </a:gs>
                </a:gsLst>
                <a:lin ang="162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9377" y="2567997"/>
            <a:ext cx="556243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项目</a:t>
            </a:r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打磨系统</a:t>
            </a:r>
            <a:endParaRPr lang="zh-CN" altLang="en-US" sz="6000" i="1" dirty="0">
              <a:gradFill>
                <a:gsLst>
                  <a:gs pos="81000">
                    <a:srgbClr val="D1ECFF"/>
                  </a:gs>
                  <a:gs pos="54000">
                    <a:schemeClr val="bg1"/>
                  </a:gs>
                </a:gsLst>
                <a:lin ang="5400000" scaled="0"/>
              </a:gradFill>
              <a:effectLst>
                <a:outerShdw blurRad="177800" dist="38100" algn="l" rotWithShape="0">
                  <a:srgbClr val="217BE1">
                    <a:alpha val="7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9" name="图形"/>
          <p:cNvSpPr txBox="1"/>
          <p:nvPr/>
        </p:nvSpPr>
        <p:spPr>
          <a:xfrm>
            <a:off x="1275412" y="2064144"/>
            <a:ext cx="371085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i="1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PART THREE</a:t>
            </a:r>
            <a:endParaRPr lang="zh-CN" altLang="en-US" sz="2400" i="1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229995" y="3710305"/>
            <a:ext cx="4551680" cy="0"/>
          </a:xfrm>
          <a:prstGeom prst="line">
            <a:avLst/>
          </a:prstGeom>
          <a:ln w="50800">
            <a:gradFill>
              <a:gsLst>
                <a:gs pos="0">
                  <a:srgbClr val="FEE882"/>
                </a:gs>
                <a:gs pos="83000">
                  <a:schemeClr val="bg1">
                    <a:alpha val="0"/>
                  </a:scheme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图形"/>
          <p:cNvSpPr txBox="1"/>
          <p:nvPr/>
        </p:nvSpPr>
        <p:spPr>
          <a:xfrm>
            <a:off x="1229995" y="3837940"/>
            <a:ext cx="7369810" cy="431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中国国际大学生创新大赛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高教主赛道创意组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为例</a:t>
            </a:r>
            <a:endParaRPr lang="zh-CN" altLang="en-US" sz="2000" dirty="0">
              <a:solidFill>
                <a:schemeClr val="bg1"/>
              </a:solidFill>
              <a:effectLst>
                <a:outerShdw blurRad="50800" dist="38100" algn="l" rotWithShape="0">
                  <a:srgbClr val="217BE1"/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  <p:bldLst>
      <p:bldP spid="10" grpId="0"/>
      <p:bldP spid="13" grpId="0"/>
      <p:bldP spid="19" grpId="1"/>
      <p:bldP spid="19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6801" y="963976"/>
              <a:ext cx="3804831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dist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项目打磨系统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1239520" y="1969135"/>
            <a:ext cx="470979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基于历年优秀创新项目案例库和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大模型分析能力，提供个性化的创新大赛项目修改方案。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50000"/>
              </a:lnSpc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适用比赛：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中国国际大学生创新大赛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全国大学生职业规划大赛挑战杯（大挑）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"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挑战杯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"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全国大学生课外学术科技作品竞赛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"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挑战杯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"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中国大学生创业计划大赛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全国大学生电子商务"创新、创意及创业"挑战赛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全国大学生商业精英挑战赛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090" y="1829435"/>
            <a:ext cx="3985260" cy="3989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7587869" y="1201420"/>
              <a:ext cx="3628390" cy="5323205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第一步：选择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赛道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792720" y="1723390"/>
            <a:ext cx="372237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高教主赛道：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本科生创意组、研究生创意组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本科生创业组、研究生创业组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红旅赛道：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创意组、创业组、公益组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职教赛道：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创意组、创业组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产业赛道：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企业命题组、成果转化组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95360" y="1201420"/>
            <a:ext cx="1613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Font typeface="Wingdings" panose="05000000000000000000" pitchFamily="2" charset="2"/>
              <a:buNone/>
            </a:pPr>
            <a:r>
              <a:rPr lang="zh-CN" altLang="en-US" sz="2800" b="1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支持赛道</a:t>
            </a:r>
            <a:endParaRPr lang="zh-CN" altLang="en-US" sz="2800" b="1" dirty="0">
              <a:gradFill>
                <a:gsLst>
                  <a:gs pos="100000">
                    <a:srgbClr val="217BE1"/>
                  </a:gs>
                  <a:gs pos="0">
                    <a:srgbClr val="217BE1"/>
                  </a:gs>
                </a:gsLst>
                <a:lin ang="162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5870"/>
          <a:stretch>
            <a:fillRect/>
          </a:stretch>
        </p:blipFill>
        <p:spPr>
          <a:xfrm>
            <a:off x="591820" y="949325"/>
            <a:ext cx="6627495" cy="5644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第二步：上传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项目资料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8376920" y="2137410"/>
            <a:ext cx="2605405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上传项目资料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）路演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PPT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必选）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）商业计划书（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可选）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" y="1080135"/>
            <a:ext cx="6913880" cy="5273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第三步：等待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分析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7543165" y="2505710"/>
            <a:ext cx="3343275" cy="1660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项目评估报告生成中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系统根据大赛各评分维度对项目进行拆解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分析，过程可能持续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分钟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左右，请耐心等待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10" y="941070"/>
            <a:ext cx="5772150" cy="5553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第四步：查看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报告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8008620" y="2233930"/>
            <a:ext cx="260540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查看分析报告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依据中国国际大学生创新大赛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创意组国赛评分标准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评分。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下载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PDF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支持一键下载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分析报告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" y="1365885"/>
            <a:ext cx="6801485" cy="4702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第四步：查看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报告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8813165" y="2644775"/>
            <a:ext cx="26054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查看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项目核心评价：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可查看关键问题和对标案例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概况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" y="1395730"/>
            <a:ext cx="7813675" cy="4507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>
            <a:fillRect/>
          </a:stretch>
        </p:blipFill>
        <p:spPr>
          <a:xfrm>
            <a:off x="1524" y="2133600"/>
            <a:ext cx="12188952" cy="4724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84931" y="1057761"/>
            <a:ext cx="3804831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01</a:t>
            </a:r>
            <a:endParaRPr lang="zh-CN" altLang="en-US" sz="20000" dirty="0">
              <a:gradFill>
                <a:gsLst>
                  <a:gs pos="100000">
                    <a:srgbClr val="217BE1"/>
                  </a:gs>
                  <a:gs pos="0">
                    <a:srgbClr val="217BE1"/>
                  </a:gs>
                </a:gsLst>
                <a:lin ang="162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9377" y="2567997"/>
            <a:ext cx="556243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系统</a:t>
            </a:r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介绍</a:t>
            </a:r>
            <a:endParaRPr lang="zh-CN" altLang="en-US" sz="6000" i="1" dirty="0">
              <a:gradFill>
                <a:gsLst>
                  <a:gs pos="81000">
                    <a:srgbClr val="D1ECFF"/>
                  </a:gs>
                  <a:gs pos="54000">
                    <a:schemeClr val="bg1"/>
                  </a:gs>
                </a:gsLst>
                <a:lin ang="5400000" scaled="0"/>
              </a:gradFill>
              <a:effectLst>
                <a:outerShdw blurRad="177800" dist="38100" algn="l" rotWithShape="0">
                  <a:srgbClr val="217BE1">
                    <a:alpha val="7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9" name="图形"/>
          <p:cNvSpPr txBox="1"/>
          <p:nvPr/>
        </p:nvSpPr>
        <p:spPr>
          <a:xfrm>
            <a:off x="1275412" y="2064144"/>
            <a:ext cx="371085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i="1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PART ONE</a:t>
            </a:r>
            <a:endParaRPr lang="zh-CN" altLang="en-US" sz="2400" i="1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229995" y="3710305"/>
            <a:ext cx="4551680" cy="0"/>
          </a:xfrm>
          <a:prstGeom prst="line">
            <a:avLst/>
          </a:prstGeom>
          <a:ln w="50800">
            <a:gradFill>
              <a:gsLst>
                <a:gs pos="0">
                  <a:srgbClr val="FEE882"/>
                </a:gs>
                <a:gs pos="83000">
                  <a:schemeClr val="bg1">
                    <a:alpha val="0"/>
                  </a:scheme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  <p:bldLst>
      <p:bldP spid="10" grpId="0"/>
      <p:bldP spid="13" grpId="0"/>
      <p:bldP spid="19" grpId="1"/>
      <p:bldP spid="19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第四步：查看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报告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7219315" y="2567305"/>
            <a:ext cx="36677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查看项目详细问题分析及优化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建议：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可查看优势亮点、现存问题、优化建议及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对标案例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020" y="1076325"/>
            <a:ext cx="4288790" cy="5421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第五步：</a:t>
              </a:r>
              <a:r>
                <a:rPr lang="en-US" altLang="zh-CN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AI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问答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7800975" y="2567305"/>
            <a:ext cx="366776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针对报告中不懂的内容提问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提问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方向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包括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不限于：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）对标案例内容详解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）寻求外部信息与数据支持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）核心概念与术语解释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）数据来源与推导过程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10" y="1365250"/>
            <a:ext cx="6282690" cy="439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>
            <a:fillRect/>
          </a:stretch>
        </p:blipFill>
        <p:spPr>
          <a:xfrm>
            <a:off x="1524" y="2133600"/>
            <a:ext cx="12188952" cy="4724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84931" y="1057761"/>
            <a:ext cx="3804831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04</a:t>
            </a:r>
            <a:endParaRPr lang="zh-CN" altLang="en-US" sz="20000" dirty="0">
              <a:gradFill>
                <a:gsLst>
                  <a:gs pos="100000">
                    <a:srgbClr val="217BE1"/>
                  </a:gs>
                  <a:gs pos="0">
                    <a:srgbClr val="217BE1"/>
                  </a:gs>
                </a:gsLst>
                <a:lin ang="162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9377" y="2567997"/>
            <a:ext cx="556243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+mn-ea"/>
              </a:rPr>
              <a:t>AI路演</a:t>
            </a:r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系统</a:t>
            </a:r>
            <a:endParaRPr lang="zh-CN" altLang="en-US" sz="6000" i="1" dirty="0">
              <a:gradFill>
                <a:gsLst>
                  <a:gs pos="81000">
                    <a:srgbClr val="D1ECFF"/>
                  </a:gs>
                  <a:gs pos="54000">
                    <a:schemeClr val="bg1"/>
                  </a:gs>
                </a:gsLst>
                <a:lin ang="5400000" scaled="0"/>
              </a:gradFill>
              <a:effectLst>
                <a:outerShdw blurRad="177800" dist="38100" algn="l" rotWithShape="0">
                  <a:srgbClr val="217BE1">
                    <a:alpha val="7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9" name="图形"/>
          <p:cNvSpPr txBox="1"/>
          <p:nvPr/>
        </p:nvSpPr>
        <p:spPr>
          <a:xfrm>
            <a:off x="1275412" y="2064144"/>
            <a:ext cx="371085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i="1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PART FOUR</a:t>
            </a:r>
            <a:endParaRPr lang="zh-CN" altLang="en-US" sz="2400" i="1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229995" y="3710305"/>
            <a:ext cx="4551680" cy="0"/>
          </a:xfrm>
          <a:prstGeom prst="line">
            <a:avLst/>
          </a:prstGeom>
          <a:ln w="50800">
            <a:gradFill>
              <a:gsLst>
                <a:gs pos="0">
                  <a:srgbClr val="FEE882"/>
                </a:gs>
                <a:gs pos="83000">
                  <a:schemeClr val="bg1">
                    <a:alpha val="0"/>
                  </a:scheme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图形"/>
          <p:cNvSpPr txBox="1"/>
          <p:nvPr/>
        </p:nvSpPr>
        <p:spPr>
          <a:xfrm>
            <a:off x="1229995" y="3837940"/>
            <a:ext cx="7369810" cy="431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中国国际大学生创新大赛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高教主赛道创意组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为例</a:t>
            </a:r>
            <a:endParaRPr lang="zh-CN" altLang="en-US" sz="2000" dirty="0">
              <a:solidFill>
                <a:schemeClr val="bg1"/>
              </a:solidFill>
              <a:effectLst>
                <a:outerShdw blurRad="50800" dist="38100" algn="l" rotWithShape="0">
                  <a:srgbClr val="217BE1"/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  <p:bldLst>
      <p:bldP spid="10" grpId="0"/>
      <p:bldP spid="13" grpId="0"/>
      <p:bldP spid="19" grpId="1"/>
      <p:bldP spid="19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6801" y="963976"/>
              <a:ext cx="3804831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dist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en-US" altLang="zh-CN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AI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路演系统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1239520" y="2167255"/>
            <a:ext cx="4060190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该模块专注于提升路演答辩的实战表现，通过模拟真实比赛环境，帮助主讲人克服紧张情绪，优化表达，并从容应对评委提问。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模块产出结果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）评分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报告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路演逐字稿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Q&amp;A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问题集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辅导方案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50000"/>
              </a:lnSpc>
            </a:pP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2412" r="12194"/>
          <a:stretch>
            <a:fillRect/>
          </a:stretch>
        </p:blipFill>
        <p:spPr>
          <a:xfrm>
            <a:off x="5736590" y="2167255"/>
            <a:ext cx="4933315" cy="3258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7054" y="963930"/>
              <a:ext cx="777811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 第一步：上传路演</a:t>
              </a:r>
              <a:r>
                <a:rPr lang="en-US" altLang="zh-CN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PPT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1811655" y="2393315"/>
            <a:ext cx="351853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开始路演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，弹出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上传路演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PPT”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页面，用户需上传路演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PPT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2393315"/>
            <a:ext cx="4612640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7054" y="963930"/>
              <a:ext cx="777811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 第二步：选择路演方式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（在线路演）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2002155"/>
            <a:ext cx="5191760" cy="33782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44345" y="2376805"/>
            <a:ext cx="310134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两种路演方式：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（1）在线路演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（2）上传路演视频/音频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7054" y="963930"/>
              <a:ext cx="777811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 第三步：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调试设备（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在线路演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）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1744345" y="2376805"/>
            <a:ext cx="310134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设备检查：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b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（1）测试麦克风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（2）测试摄像头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365" y="2052320"/>
            <a:ext cx="5289550" cy="3732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7054" y="963930"/>
              <a:ext cx="777811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 第四步：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开始路演（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在线路演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）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1637665" y="2376805"/>
            <a:ext cx="310134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默认倒计时十分钟，在规定之间内用户进行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路演。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注：如省份不同，路演时间要求不同，到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规定时间可提前结束路演。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0" y="2094230"/>
            <a:ext cx="5415280" cy="322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7054" y="963930"/>
              <a:ext cx="942530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 第二步：选择路演方式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（上传视频</a:t>
              </a:r>
              <a:r>
                <a:rPr lang="en-US" altLang="zh-CN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/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音频）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1744345" y="2376805"/>
            <a:ext cx="310134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两种路演方式：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（1）在线路演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（2）上传路演视频/音频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940" y="2073910"/>
            <a:ext cx="5318125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7054" y="963930"/>
              <a:ext cx="1002411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 第三步：上传路演视频</a:t>
              </a:r>
              <a:r>
                <a:rPr lang="en-US" altLang="zh-CN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/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音频（上传视频</a:t>
              </a:r>
              <a:r>
                <a:rPr lang="en-US" altLang="zh-CN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/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音频）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1637665" y="2376805"/>
            <a:ext cx="37890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支持上传路演视频或音频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文件不超过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200M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推荐上传</a:t>
            </a:r>
            <a:r>
              <a:rPr lang="en-US" altLang="zh-CN" sz="1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分钟以内视频</a:t>
            </a:r>
            <a:r>
              <a:rPr lang="en-US" altLang="zh-CN" sz="1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音频。</a:t>
            </a:r>
            <a:endParaRPr lang="zh-CN" altLang="en-US" sz="1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18055"/>
            <a:ext cx="4358005" cy="3197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86664" y="782320"/>
              <a:ext cx="11253470" cy="5597525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6801" y="963976"/>
              <a:ext cx="3804831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dist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系统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介绍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5024755" y="1711325"/>
            <a:ext cx="6570345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50000"/>
              </a:lnSpc>
            </a:pP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创赛之星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全国高校创赛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实训平台以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“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从备赛到获奖全程助力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为核心目标，依托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AI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技术，覆盖中国国际大学生创新大赛、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挑战杯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系列竞赛、全国大学生电子商务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“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三创赛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、全国高校商业精英挑战赛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等主流赛事，为大学生竞赛提供全链路支持，助力学生挖掘潜力、收获成长。</a:t>
            </a:r>
            <a:endParaRPr lang="en-US" altLang="zh-CN" sz="12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200" b="1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在核心服务上，平台以</a:t>
            </a:r>
            <a:r>
              <a:rPr lang="en-US" altLang="zh-CN" sz="1200" b="1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AI </a:t>
            </a:r>
            <a:r>
              <a:rPr lang="zh-CN" altLang="en-US" sz="1200" b="1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赋能构建智能实训体系：</a:t>
            </a:r>
            <a:endParaRPr lang="en-US" altLang="zh-CN" sz="1200" b="1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200" b="1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创意选题：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针对竞赛选题痛点，结合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大模型打造专业化选题匹配工具，通过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“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科研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资料上传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—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三维价值分析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—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赛道选择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团队信息输入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—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定制选题建议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五大流程，结合往届获奖项目数据库与评审标准，为团队量身推荐精准选题。</a:t>
            </a:r>
            <a:endParaRPr lang="en-US" altLang="zh-CN" sz="12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200" b="1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项目打磨：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提供全维度项目打磨服务，基于历年优秀案例库与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AI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分析能力，实现智能材料解析、精准项目诊断、建议优化等，同时还具备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AI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智能问答、专业分析报告下载等功能，高效解决备赛难题。</a:t>
            </a:r>
            <a:endParaRPr lang="en-US" altLang="zh-CN" sz="12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en-US" altLang="zh-CN" sz="1200" b="1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200" b="1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路演：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专注于提升路演答辩的实战表现，通过模拟真实比赛环境，帮助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学生克服紧张情绪、优化表达逻辑。模拟结束后，系统可生成最终得分、预估成绩、核心问题诊断等报告，并提供路演逐字稿、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Q&amp;A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问题集及后续提升方案下载，全方位助力团队提升现场表现力。</a:t>
            </a:r>
            <a:endParaRPr lang="en-US" altLang="zh-CN" sz="12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作为全方位的竞赛赋能伙伴，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创赛之星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 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全国高校创赛</a:t>
            </a:r>
            <a:r>
              <a:rPr lang="en-US" altLang="zh-CN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2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实训平台凭借智能技术、优质资源与专业力量，已成为大学生竞赛路上的重要助力。</a:t>
            </a:r>
            <a:endParaRPr lang="zh-CN" altLang="en-US" sz="12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11639"/>
          <a:stretch>
            <a:fillRect/>
          </a:stretch>
        </p:blipFill>
        <p:spPr>
          <a:xfrm>
            <a:off x="1052195" y="1828800"/>
            <a:ext cx="3972560" cy="3668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7054" y="963930"/>
              <a:ext cx="777811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 第四步：等待</a:t>
              </a:r>
              <a:r>
                <a:rPr lang="en-US" altLang="zh-CN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AI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分析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1637665" y="2376805"/>
            <a:ext cx="31013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等待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分析用户的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路演表现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825" y="2101215"/>
            <a:ext cx="5005705" cy="3232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7054" y="963930"/>
              <a:ext cx="777811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 第五步：问答须知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确认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1637665" y="2376805"/>
            <a:ext cx="3101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问答环节开始前，请用户首先确认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问答须知。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605" y="2376805"/>
            <a:ext cx="5202555" cy="3282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7054" y="963930"/>
              <a:ext cx="777811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 第六步：开始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问答环节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1637665" y="2376805"/>
            <a:ext cx="3101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问答环节开始前，请用户首先确认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问答须知。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605" y="2376805"/>
            <a:ext cx="5202555" cy="3282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7054" y="963930"/>
              <a:ext cx="777811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 第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七步：开始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问答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1511935" y="2044065"/>
            <a:ext cx="63861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评委提问，用户点击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开始问答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作答，点击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完成回答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结束该题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作答。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可点击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结束问答环节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结束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并跳转下一个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环节。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245" y="3005455"/>
            <a:ext cx="4806950" cy="2876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78150"/>
            <a:ext cx="4859655" cy="2903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7054" y="963930"/>
              <a:ext cx="777811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 第八步：等待报告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生成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315" y="1969770"/>
            <a:ext cx="3865245" cy="3778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11935" y="2044065"/>
            <a:ext cx="464248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等待生成的内容包括：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b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）路演评分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报告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辅导方案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Q&amp;A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问题集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路演逐字稿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7054" y="963930"/>
              <a:ext cx="777811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 第九步：查看报告及下载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  <a:sym typeface="+mn-ea"/>
                </a:rPr>
                <a:t>资料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1511935" y="1829435"/>
            <a:ext cx="4642485" cy="2007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查看报告：可查看最终得分、预估成绩、路演核心问题、整体评价和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细分维度得分。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None/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下载资料：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路演逐字稿：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依据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PPT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重新定制的优秀路演逐字稿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Q&amp;A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问题集：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依据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PPT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和路演表现生成的常见问题集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辅导方案：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依据整体表现定制的后续提升方案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420" y="2776855"/>
            <a:ext cx="4723130" cy="31280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213225"/>
            <a:ext cx="4970780" cy="1691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>
            <a:fillRect/>
          </a:stretch>
        </p:blipFill>
        <p:spPr>
          <a:xfrm>
            <a:off x="1524" y="2133600"/>
            <a:ext cx="12188952" cy="4724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84931" y="1057761"/>
            <a:ext cx="3804831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05</a:t>
            </a:r>
            <a:endParaRPr lang="zh-CN" altLang="en-US" sz="20000" dirty="0">
              <a:gradFill>
                <a:gsLst>
                  <a:gs pos="100000">
                    <a:srgbClr val="217BE1"/>
                  </a:gs>
                  <a:gs pos="0">
                    <a:srgbClr val="217BE1"/>
                  </a:gs>
                </a:gsLst>
                <a:lin ang="162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9377" y="2567997"/>
            <a:ext cx="556243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校赛评审系统</a:t>
            </a:r>
            <a:endParaRPr lang="zh-CN" altLang="en-US" sz="6000" i="1" dirty="0">
              <a:gradFill>
                <a:gsLst>
                  <a:gs pos="81000">
                    <a:srgbClr val="D1ECFF"/>
                  </a:gs>
                  <a:gs pos="54000">
                    <a:schemeClr val="bg1"/>
                  </a:gs>
                </a:gsLst>
                <a:lin ang="5400000" scaled="0"/>
              </a:gradFill>
              <a:effectLst>
                <a:outerShdw blurRad="177800" dist="38100" algn="l" rotWithShape="0">
                  <a:srgbClr val="217BE1">
                    <a:alpha val="7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9" name="图形"/>
          <p:cNvSpPr txBox="1"/>
          <p:nvPr/>
        </p:nvSpPr>
        <p:spPr>
          <a:xfrm>
            <a:off x="1275412" y="2064144"/>
            <a:ext cx="371085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i="1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PART FIVE</a:t>
            </a:r>
            <a:endParaRPr lang="zh-CN" altLang="en-US" sz="2400" i="1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229995" y="3710305"/>
            <a:ext cx="4551680" cy="0"/>
          </a:xfrm>
          <a:prstGeom prst="line">
            <a:avLst/>
          </a:prstGeom>
          <a:ln w="50800">
            <a:gradFill>
              <a:gsLst>
                <a:gs pos="0">
                  <a:srgbClr val="FEE882"/>
                </a:gs>
                <a:gs pos="83000">
                  <a:schemeClr val="bg1">
                    <a:alpha val="0"/>
                  </a:scheme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图形"/>
          <p:cNvSpPr txBox="1"/>
          <p:nvPr/>
        </p:nvSpPr>
        <p:spPr>
          <a:xfrm>
            <a:off x="1229995" y="3837940"/>
            <a:ext cx="7369810" cy="431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中国国际大学生创新大赛</a:t>
            </a:r>
            <a:endParaRPr lang="zh-CN" altLang="en-US" sz="2000" dirty="0">
              <a:solidFill>
                <a:schemeClr val="bg1"/>
              </a:solidFill>
              <a:effectLst>
                <a:outerShdw blurRad="50800" dist="38100" algn="l" rotWithShape="0">
                  <a:srgbClr val="217BE1"/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  <p:bldLst>
      <p:bldP spid="10" grpId="0"/>
      <p:bldP spid="13" grpId="0"/>
      <p:bldP spid="19" grpId="1"/>
      <p:bldP spid="19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63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6801" y="963976"/>
              <a:ext cx="3804831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dist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评审系统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2417445" y="1829435"/>
            <a:ext cx="728853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本系统专为大学生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各项创新类赛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事校级选拔而设计，集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赛事规则、校赛管理、专家评审与成绩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展示于一体，旨在通过数字化手段规范赛事流程、保障评审公正并实时呈现得分排名，从而高效、高标准地选拔出推荐至省赛的优质项目。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810" y="2950210"/>
            <a:ext cx="7288530" cy="3065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校赛管理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901065" y="847725"/>
            <a:ext cx="4636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管理员可在操作界面新建比赛和专家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40667"/>
          <a:stretch>
            <a:fillRect/>
          </a:stretch>
        </p:blipFill>
        <p:spPr>
          <a:xfrm>
            <a:off x="2229485" y="2408555"/>
            <a:ext cx="7422515" cy="27451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27070" y="5315585"/>
            <a:ext cx="57372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新建评审规则：支持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创建中国国际大学生创新大赛、全国大学生职业规划大赛、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挑战杯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等赛事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校赛管理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6541135" y="2460625"/>
            <a:ext cx="3996055" cy="1350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添加赛事规则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按钮，开始创建赛事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规则。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45" y="1113155"/>
            <a:ext cx="5403850" cy="2432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41135" y="4699000"/>
            <a:ext cx="3996055" cy="1350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输入赛事规则标题，如：中国国际大学生创新大赛。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15" y="3811270"/>
            <a:ext cx="5380990" cy="16795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8040" y="2353310"/>
            <a:ext cx="440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①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9460" y="4254500"/>
            <a:ext cx="440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②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>
            <a:fillRect/>
          </a:stretch>
        </p:blipFill>
        <p:spPr>
          <a:xfrm>
            <a:off x="1524" y="2133600"/>
            <a:ext cx="12188952" cy="4724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84931" y="1057761"/>
            <a:ext cx="3804831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02</a:t>
            </a:r>
            <a:endParaRPr lang="zh-CN" altLang="en-US" sz="20000" dirty="0">
              <a:gradFill>
                <a:gsLst>
                  <a:gs pos="100000">
                    <a:srgbClr val="217BE1"/>
                  </a:gs>
                  <a:gs pos="0">
                    <a:srgbClr val="217BE1"/>
                  </a:gs>
                </a:gsLst>
                <a:lin ang="162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9377" y="2567997"/>
            <a:ext cx="556243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创意选题</a:t>
            </a:r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系统</a:t>
            </a:r>
            <a:endParaRPr lang="zh-CN" altLang="en-US" sz="6000" i="1" dirty="0">
              <a:gradFill>
                <a:gsLst>
                  <a:gs pos="81000">
                    <a:srgbClr val="D1ECFF"/>
                  </a:gs>
                  <a:gs pos="54000">
                    <a:schemeClr val="bg1"/>
                  </a:gs>
                </a:gsLst>
                <a:lin ang="5400000" scaled="0"/>
              </a:gradFill>
              <a:effectLst>
                <a:outerShdw blurRad="177800" dist="38100" algn="l" rotWithShape="0">
                  <a:srgbClr val="217BE1">
                    <a:alpha val="7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9" name="图形"/>
          <p:cNvSpPr txBox="1"/>
          <p:nvPr/>
        </p:nvSpPr>
        <p:spPr>
          <a:xfrm>
            <a:off x="1275412" y="2064144"/>
            <a:ext cx="371085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i="1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PART TWO</a:t>
            </a:r>
            <a:endParaRPr lang="zh-CN" altLang="en-US" sz="2400" i="1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229995" y="3710305"/>
            <a:ext cx="4551680" cy="0"/>
          </a:xfrm>
          <a:prstGeom prst="line">
            <a:avLst/>
          </a:prstGeom>
          <a:ln w="50800">
            <a:gradFill>
              <a:gsLst>
                <a:gs pos="0">
                  <a:srgbClr val="FEE882"/>
                </a:gs>
                <a:gs pos="83000">
                  <a:schemeClr val="bg1">
                    <a:alpha val="0"/>
                  </a:scheme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图形"/>
          <p:cNvSpPr txBox="1"/>
          <p:nvPr/>
        </p:nvSpPr>
        <p:spPr>
          <a:xfrm>
            <a:off x="1229995" y="3837940"/>
            <a:ext cx="7369810" cy="431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中国国际大学生创新大赛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高教主赛道创意组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为例</a:t>
            </a:r>
            <a:endParaRPr lang="zh-CN" altLang="en-US" sz="2000" dirty="0">
              <a:solidFill>
                <a:schemeClr val="bg1"/>
              </a:solidFill>
              <a:effectLst>
                <a:outerShdw blurRad="50800" dist="38100" algn="l" rotWithShape="0">
                  <a:srgbClr val="217BE1"/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  <p:bldLst>
      <p:bldP spid="10" grpId="0"/>
      <p:bldP spid="13" grpId="0"/>
      <p:bldP spid="19" grpId="1"/>
      <p:bldP spid="19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校赛管理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6356350" y="1983740"/>
            <a:ext cx="4451350" cy="1350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添加赛道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按钮，继续创建比赛各赛道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评审规则。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70" y="1264920"/>
            <a:ext cx="5218430" cy="19240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483350" y="4359910"/>
            <a:ext cx="4451350" cy="1350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输入赛道名称，如高教主赛道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r="14745"/>
          <a:stretch>
            <a:fillRect/>
          </a:stretch>
        </p:blipFill>
        <p:spPr>
          <a:xfrm>
            <a:off x="1223645" y="3978910"/>
            <a:ext cx="5464175" cy="14516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3590" y="2461260"/>
            <a:ext cx="440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③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3590" y="4138295"/>
            <a:ext cx="440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④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校赛管理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6356350" y="2186940"/>
            <a:ext cx="4451350" cy="1350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添加组别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按钮，进入添加评分组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页面。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83350" y="3793490"/>
            <a:ext cx="4451350" cy="1350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输入名称：如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创意组。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点击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添加评分点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按钮，继续创建比赛组别及评分标准。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65" y="1418590"/>
            <a:ext cx="5023485" cy="16249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5" y="3328670"/>
            <a:ext cx="4955540" cy="22796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8040" y="2297430"/>
            <a:ext cx="440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⑤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1865" y="4307840"/>
            <a:ext cx="440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⑥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9525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校赛管理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6706870" y="3106420"/>
            <a:ext cx="5098415" cy="1350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点击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添加评分点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按钮，继续创建比赛组别及评分标准。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填写好评审要点和评审内容后，点击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添加评分组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按钮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提交。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30" y="1036955"/>
            <a:ext cx="5884545" cy="415226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54250" y="5454015"/>
            <a:ext cx="765810" cy="35877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930" y="4726305"/>
            <a:ext cx="5599430" cy="13874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522720" y="5189220"/>
            <a:ext cx="5999480" cy="1350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提交后自动返回页面，可继续点击添加组别，如：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创业组。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也可以继续点击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添加赛道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，如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职教赛道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3740" y="2907030"/>
            <a:ext cx="440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⑦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1515" y="5372100"/>
            <a:ext cx="440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⑧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校赛管理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8760460" y="3474085"/>
            <a:ext cx="36677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大赛列表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新建赛事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85" y="2446655"/>
            <a:ext cx="7442200" cy="25158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1065" y="847725"/>
            <a:ext cx="4636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管理员可在操作界面新建比赛和专家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3265" y="3246755"/>
            <a:ext cx="440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⑨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校赛管理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7219315" y="1984375"/>
            <a:ext cx="3609340" cy="3996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新建赛事：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）大赛名称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）赛事介绍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赛事规则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）封面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）参赛时间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）状态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征集中：学生可上传项目，评委不可评审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暂停征集：学生不可上传项目，评委可评审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评审中：学生不可上传项目，评委可评审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征集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评审：学生、评委都可操作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已结束：学生、评委都不可操作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85" y="1249680"/>
            <a:ext cx="5861050" cy="49980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59130" y="3456305"/>
            <a:ext cx="440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⑩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校赛管理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20" y="2035810"/>
            <a:ext cx="7403465" cy="23971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760460" y="3429000"/>
            <a:ext cx="36677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专家管理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新建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专家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1065" y="847725"/>
            <a:ext cx="4636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管理员可在操作界面新建比赛和专家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8040" y="3367405"/>
            <a:ext cx="440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⑪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校赛管理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6484620" y="1897380"/>
            <a:ext cx="4723130" cy="3996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创建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专家：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姓名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）手机号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*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非常重要！作为评委界面的账号）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）登录密码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非常重要！作为评委界面的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密码）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邮箱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单位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职务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职称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备注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5" y="1186180"/>
            <a:ext cx="5525770" cy="44856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2955" y="3429000"/>
            <a:ext cx="540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⑫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校赛管理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7618095" y="2197735"/>
            <a:ext cx="4723130" cy="681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为新建赛事添加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专家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980" y="3429000"/>
            <a:ext cx="6447790" cy="31375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0" y="930275"/>
            <a:ext cx="6379845" cy="26689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45095" y="4634230"/>
            <a:ext cx="4723130" cy="681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依据赛道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8965" y="2440305"/>
            <a:ext cx="540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⑬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9595" y="4794250"/>
            <a:ext cx="540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⑭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校赛管理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6976110" y="2042795"/>
            <a:ext cx="4723130" cy="681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导入专家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43750" y="4043045"/>
            <a:ext cx="4723130" cy="681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添加专家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并保存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10" y="1249680"/>
            <a:ext cx="5163185" cy="16300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10" y="2879725"/>
            <a:ext cx="5436235" cy="29914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91515" y="2042795"/>
            <a:ext cx="540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⑮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0725" y="3778885"/>
            <a:ext cx="540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⑯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校赛管理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3734435" y="4615815"/>
            <a:ext cx="4723130" cy="681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复制参赛链接，该链接用于发送学生邀请上传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0" y="2665730"/>
            <a:ext cx="8315325" cy="18478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47445" y="3456305"/>
            <a:ext cx="540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⑰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691662" y="697523"/>
              <a:ext cx="10808677" cy="5462954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6801" y="963976"/>
              <a:ext cx="3804831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dist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创意选题系统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31630" y="1711570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1239520" y="2279015"/>
            <a:ext cx="431355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针对大学生创新大赛选题需求的专业化匹配工具,通过多维度数据采集与智能分析，为用户提供精准选题建议,同时帮助学生深度了解行业发展趋势、搭建系统创业思维框架，并辅助学生完成从选题构思到方案优化的全流程参赛准备,始终以学生为核心主体，不替代其独立判断与创意生成过程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040" y="1828800"/>
            <a:ext cx="3891280" cy="1403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405" y="3217545"/>
            <a:ext cx="3891915" cy="1020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040" y="4237990"/>
            <a:ext cx="3862705" cy="927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040" y="5165090"/>
            <a:ext cx="3862070" cy="9340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910" y="4415790"/>
            <a:ext cx="3781425" cy="158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学生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参赛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60" y="961390"/>
            <a:ext cx="6023610" cy="5511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75450" y="1955800"/>
            <a:ext cx="4723130" cy="3996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学生参赛，需要提交以下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赛道选择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学号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）负责人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姓名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指导老师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团队成员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手机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项目名称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项目概述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）上传项目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PPT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(11)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上传项目计划书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）上传项目视频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学生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参赛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6775450" y="2954020"/>
            <a:ext cx="4723130" cy="3996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提交后生成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密钥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学生需要妥善保管，否则无法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找回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90" y="2164080"/>
            <a:ext cx="4191000" cy="274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评委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评审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15" y="1497965"/>
            <a:ext cx="4686300" cy="4438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315" y="2427605"/>
            <a:ext cx="4010025" cy="2428875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6230620" y="3437890"/>
            <a:ext cx="911225" cy="5334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921375" y="4953000"/>
            <a:ext cx="5594985" cy="12534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评委登录：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使用管理后台创建的账号密码（手机号和登录密码）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进入界面查看待评审的比赛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评委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评审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7209790" y="3429000"/>
            <a:ext cx="3763645" cy="12534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评委进入评审界面，点击查看，进入项目详情页面，可点击附件查看学生上传项目，依据大赛评审规范对项目各维度逐一进行评分，并可以给出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评语。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" y="957580"/>
            <a:ext cx="9248775" cy="962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919605"/>
            <a:ext cx="6009640" cy="4299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评委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评审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7209790" y="3429000"/>
            <a:ext cx="3763645" cy="12534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评委进入评审界面，点击查看，进入项目详情页面，可点击附件查看学生上传项目，依据大赛评审规范对项目各维度逐一进行评分，并可以给出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评语。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" y="957580"/>
            <a:ext cx="9248775" cy="962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919605"/>
            <a:ext cx="6009640" cy="4299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成绩查询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15" y="1186815"/>
            <a:ext cx="3968750" cy="33540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515" y="4716145"/>
            <a:ext cx="7252970" cy="1673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38265" y="1791335"/>
            <a:ext cx="3284855" cy="2144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just" fontAlgn="auto"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学生使用刚才保存下来的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密钥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，进入系统查看评审进度，可查看：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）平均分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）最高分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）总成绩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评审进度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3"/>
          <a:stretch>
            <a:fillRect/>
          </a:stretch>
        </p:blipFill>
        <p:spPr>
          <a:xfrm>
            <a:off x="1524" y="2066544"/>
            <a:ext cx="12188952" cy="4791456"/>
          </a:xfrm>
          <a:prstGeom prst="rect">
            <a:avLst/>
          </a:prstGeom>
        </p:spPr>
      </p:pic>
      <p:sp>
        <p:nvSpPr>
          <p:cNvPr id="21" name="图形"/>
          <p:cNvSpPr txBox="1"/>
          <p:nvPr/>
        </p:nvSpPr>
        <p:spPr>
          <a:xfrm>
            <a:off x="3929742" y="3647936"/>
            <a:ext cx="4588548" cy="4312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北京晨星创投科技有限公司</a:t>
            </a:r>
            <a:endParaRPr lang="zh-CN" altLang="en-US" sz="2000" dirty="0">
              <a:solidFill>
                <a:schemeClr val="bg1"/>
              </a:solidFill>
              <a:effectLst>
                <a:outerShdw blurRad="50800" dist="38100" algn="l" rotWithShape="0">
                  <a:srgbClr val="217BE1"/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819525" y="2249170"/>
            <a:ext cx="4809490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500" i="1" dirty="0">
                <a:gradFill>
                  <a:gsLst>
                    <a:gs pos="82000">
                      <a:srgbClr val="FFF6D5"/>
                    </a:gs>
                    <a:gs pos="41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感谢使用</a:t>
            </a:r>
            <a:endParaRPr lang="zh-CN" altLang="en-US" sz="8500" i="1" dirty="0">
              <a:gradFill>
                <a:gsLst>
                  <a:gs pos="82000">
                    <a:srgbClr val="FFF6D5"/>
                  </a:gs>
                  <a:gs pos="41000">
                    <a:schemeClr val="bg1"/>
                  </a:gs>
                </a:gsLst>
                <a:lin ang="5400000" scaled="0"/>
              </a:gradFill>
              <a:effectLst>
                <a:outerShdw blurRad="177800" dist="38100" algn="l" rotWithShape="0">
                  <a:srgbClr val="217BE1">
                    <a:alpha val="7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69" name="商务1800033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-861098"/>
            <a:ext cx="609600" cy="609600"/>
          </a:xfrm>
          <a:prstGeom prst="rect">
            <a:avLst/>
          </a:prstGeom>
        </p:spPr>
      </p:pic>
      <p:pic>
        <p:nvPicPr>
          <p:cNvPr id="4" name="图片 3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30" y="262890"/>
            <a:ext cx="1989455" cy="565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>
            <a:fillRect/>
          </a:stretch>
        </p:blipFill>
        <p:spPr>
          <a:xfrm>
            <a:off x="1524" y="2133600"/>
            <a:ext cx="12188952" cy="47244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49377" y="2567997"/>
            <a:ext cx="556243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创意选题</a:t>
            </a:r>
            <a:r>
              <a:rPr lang="zh-CN" altLang="en-US" sz="6000" i="1" dirty="0">
                <a:gradFill>
                  <a:gsLst>
                    <a:gs pos="81000">
                      <a:srgbClr val="D1ECFF"/>
                    </a:gs>
                    <a:gs pos="54000">
                      <a:schemeClr val="bg1"/>
                    </a:gs>
                  </a:gsLst>
                  <a:lin ang="5400000" scaled="0"/>
                </a:gradFill>
                <a:effectLst>
                  <a:outerShdw blurRad="177800" dist="38100" algn="l" rotWithShape="0">
                    <a:srgbClr val="217BE1">
                      <a:alpha val="7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rPr>
              <a:t>系统</a:t>
            </a:r>
            <a:endParaRPr lang="zh-CN" altLang="en-US" sz="6000" i="1" dirty="0">
              <a:gradFill>
                <a:gsLst>
                  <a:gs pos="81000">
                    <a:srgbClr val="D1ECFF"/>
                  </a:gs>
                  <a:gs pos="54000">
                    <a:schemeClr val="bg1"/>
                  </a:gs>
                </a:gsLst>
                <a:lin ang="5400000" scaled="0"/>
              </a:gradFill>
              <a:effectLst>
                <a:outerShdw blurRad="177800" dist="38100" algn="l" rotWithShape="0">
                  <a:srgbClr val="217BE1">
                    <a:alpha val="7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229995" y="3710305"/>
            <a:ext cx="4551680" cy="0"/>
          </a:xfrm>
          <a:prstGeom prst="line">
            <a:avLst/>
          </a:prstGeom>
          <a:ln w="50800">
            <a:gradFill>
              <a:gsLst>
                <a:gs pos="0">
                  <a:srgbClr val="FEE882"/>
                </a:gs>
                <a:gs pos="83000">
                  <a:schemeClr val="bg1">
                    <a:alpha val="0"/>
                  </a:scheme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图形"/>
          <p:cNvSpPr txBox="1"/>
          <p:nvPr/>
        </p:nvSpPr>
        <p:spPr>
          <a:xfrm>
            <a:off x="1229995" y="3837940"/>
            <a:ext cx="7369810" cy="431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zh-CN" altLang="en-US" sz="48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智能</a:t>
            </a:r>
            <a:r>
              <a:rPr lang="zh-CN" altLang="en-US" sz="48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匹配</a:t>
            </a:r>
            <a:r>
              <a:rPr lang="zh-CN" altLang="en-US" sz="4800" dirty="0">
                <a:solidFill>
                  <a:schemeClr val="bg1"/>
                </a:solidFill>
                <a:effectLst>
                  <a:outerShdw blurRad="50800" dist="38100" algn="l" rotWithShape="0">
                    <a:srgbClr val="217BE1"/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赛道</a:t>
            </a:r>
            <a:endParaRPr lang="zh-CN" altLang="en-US" sz="4800" dirty="0">
              <a:solidFill>
                <a:schemeClr val="bg1"/>
              </a:solidFill>
              <a:effectLst>
                <a:outerShdw blurRad="50800" dist="38100" algn="l" rotWithShape="0">
                  <a:srgbClr val="217BE1"/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第一步：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选择身份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55" y="1149350"/>
            <a:ext cx="10118725" cy="37357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841750" y="5337175"/>
            <a:ext cx="48755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选择不同参赛身份，系统匹配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对应赛道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/>
          </p:nvSpPr>
          <p:spPr>
            <a:xfrm>
              <a:off x="493649" y="847725"/>
              <a:ext cx="11205845" cy="5739130"/>
            </a:xfrm>
            <a:prstGeom prst="roundRect">
              <a:avLst>
                <a:gd name="adj" fmla="val 8875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241300" dir="5460000" algn="tl" rotWithShape="0">
                <a:srgbClr val="217BE1">
                  <a:alpha val="3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1769" y="67310"/>
              <a:ext cx="6527800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p"/>
              </a:pP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 第二步：</a:t>
              </a:r>
              <a:r>
                <a:rPr lang="zh-CN" altLang="en-US" sz="3500" dirty="0">
                  <a:gradFill>
                    <a:gsLst>
                      <a:gs pos="100000">
                        <a:srgbClr val="217BE1"/>
                      </a:gs>
                      <a:gs pos="0">
                        <a:srgbClr val="217BE1"/>
                      </a:gs>
                    </a:gsLst>
                    <a:lin ang="162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" panose="00020600040101010101" pitchFamily="18" charset="-122"/>
                </a:rPr>
                <a:t>资料上传</a:t>
              </a:r>
              <a:endParaRPr lang="zh-CN" altLang="en-US" sz="3500" dirty="0">
                <a:gradFill>
                  <a:gsLst>
                    <a:gs pos="100000">
                      <a:srgbClr val="217BE1"/>
                    </a:gs>
                    <a:gs pos="0">
                      <a:srgbClr val="217BE1"/>
                    </a:gs>
                  </a:gsLst>
                  <a:lin ang="162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7795" y="697475"/>
              <a:ext cx="10058400" cy="0"/>
            </a:xfrm>
            <a:prstGeom prst="line">
              <a:avLst/>
            </a:prstGeom>
            <a:ln w="25400">
              <a:solidFill>
                <a:srgbClr val="217BE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" y="1634490"/>
            <a:ext cx="7867650" cy="43421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03005" y="2439670"/>
            <a:ext cx="2605405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科研资料（必传）：期刊论文、专利文件、课题资料、项目报告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其他资料（选传）：财务报表、公益活动资料、媒体报道、获奖证明、专家评语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系统自动提取核心技术、创新点及潜在应用领域，作为选题推荐与赛道匹配的重要依据。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10.xml><?xml version="1.0" encoding="utf-8"?>
<p:tagLst xmlns:p="http://schemas.openxmlformats.org/presentationml/2006/main">
  <p:tag name="KSO_WM_BEAUTIFY_FLAG" val=""/>
  <p:tag name="KSO_WM_DIAGRAM_VIRTUALLY_FRAME" val="{&quot;height&quot;:302.65905511811025,&quot;left&quot;:96.1376377952756,&quot;top&quot;:199.8367716535433,&quot;width&quot;:777.6875590551181}"/>
</p:tagLst>
</file>

<file path=ppt/tags/tag11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12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13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302.65905511811025,&quot;left&quot;:96.1376377952756,&quot;top&quot;:199.8367716535433,&quot;width&quot;:777.6875590551181}"/>
</p:tagLst>
</file>

<file path=ppt/tags/tag15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16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17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18.xml><?xml version="1.0" encoding="utf-8"?>
<p:tagLst xmlns:p="http://schemas.openxmlformats.org/presentationml/2006/main">
  <p:tag name="KSO_WM_BEAUTIFY_FLAG" val=""/>
  <p:tag name="KSO_WM_DIAGRAM_VIRTUALLY_FRAME" val="{&quot;height&quot;:302.65905511811025,&quot;left&quot;:96.1376377952756,&quot;top&quot;:199.8367716535433,&quot;width&quot;:777.6875590551181}"/>
</p:tagLst>
</file>

<file path=ppt/tags/tag19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2.xml><?xml version="1.0" encoding="utf-8"?>
<p:tagLst xmlns:p="http://schemas.openxmlformats.org/presentationml/2006/main">
  <p:tag name="KSO_WM_BEAUTIFY_FLAG" val=""/>
  <p:tag name="KSO_WM_DIAGRAM_VIRTUALLY_FRAME" val="{&quot;height&quot;:302.65905511811025,&quot;left&quot;:96.1376377952756,&quot;top&quot;:199.8367716535433,&quot;width&quot;:777.6875590551181}"/>
</p:tagLst>
</file>

<file path=ppt/tags/tag20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21.xml><?xml version="1.0" encoding="utf-8"?>
<p:tagLst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841B4312-FE36-4AB8-B12C-67CC223BD77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0完成\包图网_383262蓝色扁平化商务融资计划书PPT模板"/>
  <p:tag name="ISPRING_FIRST_PUBLISH" val="1"/>
  <p:tag name="KSO_WPP_MARK_KEY" val="80473a81-2c20-4b4e-a388-37c23143356b"/>
  <p:tag name="COMMONDATA" val="eyJoZGlkIjoiNTM2NjQwMTVmNDUxODBmMDc5ODRiMDk0MjUwMjIxZjIifQ=="/>
</p:tagLst>
</file>

<file path=ppt/tags/tag3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4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5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6.xml><?xml version="1.0" encoding="utf-8"?>
<p:tagLst xmlns:p="http://schemas.openxmlformats.org/presentationml/2006/main">
  <p:tag name="KSO_WM_BEAUTIFY_FLAG" val=""/>
  <p:tag name="KSO_WM_DIAGRAM_VIRTUALLY_FRAME" val="{&quot;height&quot;:302.65905511811025,&quot;left&quot;:96.1376377952756,&quot;top&quot;:199.8367716535433,&quot;width&quot;:777.6875590551181}"/>
</p:tagLst>
</file>

<file path=ppt/tags/tag7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8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ags/tag9.xml><?xml version="1.0" encoding="utf-8"?>
<p:tagLst xmlns:p="http://schemas.openxmlformats.org/presentationml/2006/main">
  <p:tag name="KSO_WM_DIAGRAM_VIRTUALLY_FRAME" val="{&quot;height&quot;:302.65905511811025,&quot;left&quot;:96.1376377952756,&quot;top&quot;:199.8367716535433,&quot;width&quot;:777.6875590551181}"/>
</p:tagLst>
</file>

<file path=ppt/theme/theme1.xml><?xml version="1.0" encoding="utf-8"?>
<a:theme xmlns:a="http://schemas.openxmlformats.org/drawingml/2006/main" name="office">
  <a:themeElements>
    <a:clrScheme name="自定义 21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57070"/>
      </a:accent1>
      <a:accent2>
        <a:srgbClr val="22374C"/>
      </a:accent2>
      <a:accent3>
        <a:srgbClr val="757070"/>
      </a:accent3>
      <a:accent4>
        <a:srgbClr val="22374C"/>
      </a:accent4>
      <a:accent5>
        <a:srgbClr val="757070"/>
      </a:accent5>
      <a:accent6>
        <a:srgbClr val="22374C"/>
      </a:accent6>
      <a:hlink>
        <a:srgbClr val="757070"/>
      </a:hlink>
      <a:folHlink>
        <a:srgbClr val="22374C"/>
      </a:folHlink>
    </a:clrScheme>
    <a:fontScheme name="15uyecy5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4704</Words>
  <Application>WPS 演示</Application>
  <PresentationFormat>宽屏</PresentationFormat>
  <Paragraphs>558</Paragraphs>
  <Slides>66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9" baseType="lpstr">
      <vt:lpstr>Arial</vt:lpstr>
      <vt:lpstr>宋体</vt:lpstr>
      <vt:lpstr>Wingdings</vt:lpstr>
      <vt:lpstr>思源宋体 CN</vt:lpstr>
      <vt:lpstr>阿里巴巴普惠体</vt:lpstr>
      <vt:lpstr>思源黑体 CN Medium</vt:lpstr>
      <vt:lpstr>思源宋体 CN Heavy</vt:lpstr>
      <vt:lpstr>思源黑体 CN Bold</vt:lpstr>
      <vt:lpstr>微软雅黑</vt:lpstr>
      <vt:lpstr>Arial Unicode MS</vt:lpstr>
      <vt:lpstr>阿里巴巴普惠体</vt:lpstr>
      <vt:lpstr>Segoe Print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Chen</cp:lastModifiedBy>
  <cp:revision>173</cp:revision>
  <dcterms:created xsi:type="dcterms:W3CDTF">2017-09-25T13:59:00Z</dcterms:created>
  <dcterms:modified xsi:type="dcterms:W3CDTF">2026-03-12T07:56:33Z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1F4DBE00E0064376A8518DB10DC5A9D6</vt:lpwstr>
  </property>
  <property fmtid="{D5CDD505-2E9C-101B-9397-08002B2CF9AE}" pid="3" name="KSOProductBuildVer">
    <vt:lpwstr>2052-12.1.0.25225</vt:lpwstr>
  </property>
</Properties>
</file>