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8"/>
  </p:handoutMasterIdLst>
  <p:sldIdLst>
    <p:sldId id="256" r:id="rId4"/>
    <p:sldId id="257" r:id="rId6"/>
    <p:sldId id="258" r:id="rId7"/>
    <p:sldId id="278" r:id="rId8"/>
    <p:sldId id="310" r:id="rId9"/>
    <p:sldId id="311" r:id="rId10"/>
    <p:sldId id="284" r:id="rId11"/>
    <p:sldId id="329" r:id="rId12"/>
    <p:sldId id="280" r:id="rId13"/>
    <p:sldId id="279" r:id="rId14"/>
    <p:sldId id="331" r:id="rId15"/>
    <p:sldId id="281" r:id="rId16"/>
    <p:sldId id="283" r:id="rId17"/>
    <p:sldId id="334" r:id="rId18"/>
    <p:sldId id="335" r:id="rId19"/>
    <p:sldId id="332" r:id="rId20"/>
    <p:sldId id="336" r:id="rId21"/>
    <p:sldId id="282" r:id="rId22"/>
    <p:sldId id="290" r:id="rId23"/>
    <p:sldId id="333" r:id="rId24"/>
    <p:sldId id="338" r:id="rId25"/>
    <p:sldId id="339" r:id="rId26"/>
    <p:sldId id="340" r:id="rId27"/>
    <p:sldId id="341" r:id="rId28"/>
    <p:sldId id="342" r:id="rId29"/>
    <p:sldId id="337" r:id="rId30"/>
    <p:sldId id="343" r:id="rId31"/>
    <p:sldId id="344" r:id="rId32"/>
    <p:sldId id="362" r:id="rId33"/>
    <p:sldId id="348" r:id="rId34"/>
    <p:sldId id="360" r:id="rId35"/>
    <p:sldId id="361" r:id="rId36"/>
    <p:sldId id="363" r:id="rId37"/>
  </p:sldIdLst>
  <p:sldSz cx="12192000" cy="6858000"/>
  <p:notesSz cx="6858000" cy="9144000"/>
  <p:embeddedFontLst>
    <p:embeddedFont>
      <p:font typeface="黑体" panose="02010609060101010101" pitchFamily="49" charset="-122"/>
      <p:regular r:id="rId42"/>
    </p:embeddedFont>
    <p:embeddedFont>
      <p:font typeface="字魂59号-创粗黑" panose="00000500000000000000" pitchFamily="2" charset="-122"/>
      <p:regular r:id="rId43"/>
    </p:embeddedFont>
    <p:embeddedFont>
      <p:font typeface="汉仪雅酷黑简" panose="00020600040101010101" charset="-122"/>
      <p:regular r:id="rId44"/>
    </p:embeddedFont>
    <p:embeddedFont>
      <p:font typeface="Wingdings 2" panose="05020102010507070707" charset="0"/>
      <p:regular r:id="rId45"/>
    </p:embeddedFont>
    <p:embeddedFont>
      <p:font typeface="Calibri" panose="020F0502020204030204" charset="0"/>
      <p:regular r:id="rId46"/>
      <p:bold r:id="rId47"/>
      <p:italic r:id="rId48"/>
      <p:boldItalic r:id="rId49"/>
    </p:embeddedFont>
    <p:embeddedFont>
      <p:font typeface="华文楷体" panose="02010600040101010101" charset="-122"/>
      <p:regular r:id="rId50"/>
    </p:embeddedFont>
  </p:embeddedFontLst>
  <p:custDataLst>
    <p:tags r:id="rId5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A8B"/>
    <a:srgbClr val="08AAA1"/>
    <a:srgbClr val="5483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198" y="60"/>
      </p:cViewPr>
      <p:guideLst>
        <p:guide orient="horz" pos="21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1" Type="http://schemas.openxmlformats.org/officeDocument/2006/relationships/tags" Target="tags/tag157.xml"/><Relationship Id="rId50" Type="http://schemas.openxmlformats.org/officeDocument/2006/relationships/font" Target="fonts/font9.fntdata"/><Relationship Id="rId5" Type="http://schemas.openxmlformats.org/officeDocument/2006/relationships/notesMaster" Target="notesMasters/notesMaster1.xml"/><Relationship Id="rId49" Type="http://schemas.openxmlformats.org/officeDocument/2006/relationships/font" Target="fonts/font8.fntdata"/><Relationship Id="rId48" Type="http://schemas.openxmlformats.org/officeDocument/2006/relationships/font" Target="fonts/font7.fntdata"/><Relationship Id="rId47" Type="http://schemas.openxmlformats.org/officeDocument/2006/relationships/font" Target="fonts/font6.fntdata"/><Relationship Id="rId46" Type="http://schemas.openxmlformats.org/officeDocument/2006/relationships/font" Target="fonts/font5.fntdata"/><Relationship Id="rId45" Type="http://schemas.openxmlformats.org/officeDocument/2006/relationships/font" Target="fonts/font4.fntdata"/><Relationship Id="rId44" Type="http://schemas.openxmlformats.org/officeDocument/2006/relationships/font" Target="fonts/font3.fntdata"/><Relationship Id="rId43" Type="http://schemas.openxmlformats.org/officeDocument/2006/relationships/font" Target="fonts/font2.fntdata"/><Relationship Id="rId42" Type="http://schemas.openxmlformats.org/officeDocument/2006/relationships/font" Target="fonts/font1.fntdata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1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12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5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3" Type="http://schemas.openxmlformats.org/officeDocument/2006/relationships/notesSlide" Target="../notesSlides/notesSlide10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64.xml"/><Relationship Id="rId20" Type="http://schemas.openxmlformats.org/officeDocument/2006/relationships/tags" Target="../tags/tag63.xml"/><Relationship Id="rId2" Type="http://schemas.openxmlformats.org/officeDocument/2006/relationships/tags" Target="../tags/tag45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3" Type="http://schemas.openxmlformats.org/officeDocument/2006/relationships/notesSlide" Target="../notesSlides/notesSlide21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tags" Target="../tags/tag77.xml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tags" Target="../tags/tag92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3" Type="http://schemas.openxmlformats.org/officeDocument/2006/relationships/notesSlide" Target="../notesSlides/notesSlide23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7" Type="http://schemas.openxmlformats.org/officeDocument/2006/relationships/notesSlide" Target="../notesSlides/notesSlide24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135.xml"/><Relationship Id="rId24" Type="http://schemas.openxmlformats.org/officeDocument/2006/relationships/tags" Target="../tags/tag134.xml"/><Relationship Id="rId23" Type="http://schemas.openxmlformats.org/officeDocument/2006/relationships/tags" Target="../tags/tag133.xml"/><Relationship Id="rId22" Type="http://schemas.openxmlformats.org/officeDocument/2006/relationships/tags" Target="../tags/tag132.xml"/><Relationship Id="rId21" Type="http://schemas.openxmlformats.org/officeDocument/2006/relationships/tags" Target="../tags/tag131.xml"/><Relationship Id="rId20" Type="http://schemas.openxmlformats.org/officeDocument/2006/relationships/tags" Target="../tags/tag130.xml"/><Relationship Id="rId2" Type="http://schemas.openxmlformats.org/officeDocument/2006/relationships/tags" Target="../tags/tag112.xml"/><Relationship Id="rId19" Type="http://schemas.openxmlformats.org/officeDocument/2006/relationships/tags" Target="../tags/tag129.xml"/><Relationship Id="rId18" Type="http://schemas.openxmlformats.org/officeDocument/2006/relationships/tags" Target="../tags/tag128.xml"/><Relationship Id="rId17" Type="http://schemas.openxmlformats.org/officeDocument/2006/relationships/tags" Target="../tags/tag127.xml"/><Relationship Id="rId16" Type="http://schemas.openxmlformats.org/officeDocument/2006/relationships/tags" Target="../tags/tag126.xml"/><Relationship Id="rId15" Type="http://schemas.openxmlformats.org/officeDocument/2006/relationships/tags" Target="../tags/tag125.xml"/><Relationship Id="rId14" Type="http://schemas.openxmlformats.org/officeDocument/2006/relationships/tags" Target="../tags/tag124.xml"/><Relationship Id="rId13" Type="http://schemas.openxmlformats.org/officeDocument/2006/relationships/tags" Target="../tags/tag123.xml"/><Relationship Id="rId12" Type="http://schemas.openxmlformats.org/officeDocument/2006/relationships/tags" Target="../tags/tag122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2" Type="http://schemas.openxmlformats.org/officeDocument/2006/relationships/notesSlide" Target="../notesSlides/notesSlide28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44.xml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2" Type="http://schemas.openxmlformats.org/officeDocument/2006/relationships/notesSlide" Target="../notesSlides/notesSlide29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53.xml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4.xml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5.xml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6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41"/>
          <p:cNvPicPr>
            <a:picLocks noChangeAspect="1"/>
          </p:cNvPicPr>
          <p:nvPr/>
        </p:nvPicPr>
        <p:blipFill>
          <a:blip r:embed="rId1">
            <a:lum bright="72000" contrast="-78000"/>
          </a:blip>
          <a:stretch>
            <a:fillRect/>
          </a:stretch>
        </p:blipFill>
        <p:spPr>
          <a:xfrm>
            <a:off x="0" y="0"/>
            <a:ext cx="12192000" cy="690689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-3048635" y="-2907665"/>
            <a:ext cx="5520690" cy="5520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688705" y="3645535"/>
            <a:ext cx="3073400" cy="3073400"/>
          </a:xfrm>
          <a:prstGeom prst="ellipse">
            <a:avLst/>
          </a:prstGeom>
          <a:solidFill>
            <a:srgbClr val="275A8B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52" name="文本框 8"/>
          <p:cNvSpPr txBox="1"/>
          <p:nvPr/>
        </p:nvSpPr>
        <p:spPr>
          <a:xfrm>
            <a:off x="1231265" y="2404110"/>
            <a:ext cx="10121265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zh-CN" sz="66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中国国际大学生创新大赛</a:t>
            </a:r>
            <a:endParaRPr lang="zh-CN" altLang="zh-CN" sz="6600" b="1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148" name="文本框 3"/>
          <p:cNvSpPr txBox="1"/>
          <p:nvPr/>
        </p:nvSpPr>
        <p:spPr>
          <a:xfrm>
            <a:off x="1409065" y="3848100"/>
            <a:ext cx="62890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（</a:t>
            </a:r>
            <a:r>
              <a:rPr lang="en-US" altLang="zh-CN" sz="4800" b="1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项目文本</a:t>
            </a:r>
            <a:r>
              <a:rPr lang="zh-CN" altLang="en-US" sz="48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参考模版</a:t>
            </a:r>
            <a:r>
              <a:rPr lang="en-US" altLang="zh-CN" sz="48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）</a:t>
            </a:r>
            <a:endParaRPr lang="en-US" altLang="zh-CN" sz="4800" b="1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  <a:sym typeface="字魂59号-创粗黑" panose="00000500000000000000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240280" y="3658870"/>
            <a:ext cx="4762500" cy="0"/>
          </a:xfrm>
          <a:prstGeom prst="line">
            <a:avLst/>
          </a:prstGeom>
          <a:ln>
            <a:solidFill>
              <a:srgbClr val="5483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11352530" y="3357245"/>
            <a:ext cx="441325" cy="441325"/>
          </a:xfrm>
          <a:prstGeom prst="ellipse">
            <a:avLst/>
          </a:prstGeom>
          <a:solidFill>
            <a:srgbClr val="275A8B">
              <a:alpha val="70000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9641205" y="6012180"/>
            <a:ext cx="655955" cy="655955"/>
          </a:xfrm>
          <a:prstGeom prst="ellipse">
            <a:avLst/>
          </a:prstGeom>
          <a:solidFill>
            <a:srgbClr val="275A8B">
              <a:alpha val="70000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27" name="AutoShape 59"/>
          <p:cNvSpPr/>
          <p:nvPr/>
        </p:nvSpPr>
        <p:spPr>
          <a:xfrm rot="1560000">
            <a:off x="9709150" y="4580890"/>
            <a:ext cx="867410" cy="915035"/>
          </a:xfrm>
          <a:custGeom>
            <a:avLst/>
            <a:gdLst/>
            <a:ahLst/>
            <a:cxnLst>
              <a:cxn ang="0">
                <a:pos x="288276" y="305435"/>
              </a:cxn>
              <a:cxn ang="0">
                <a:pos x="288276" y="305435"/>
              </a:cxn>
              <a:cxn ang="0">
                <a:pos x="288276" y="305435"/>
              </a:cxn>
              <a:cxn ang="0">
                <a:pos x="288276" y="305435"/>
              </a:cxn>
            </a:cxnLst>
            <a:rect l="0" t="0" r="0" b="0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232492" y="215293"/>
            <a:ext cx="4608061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中国国际大学生创新大赛</a:t>
            </a:r>
            <a:endParaRPr lang="zh-CN" altLang="en-US" sz="1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China International College Students’ Innovation Competition</a:t>
            </a:r>
            <a:endParaRPr lang="en-US" altLang="zh-CN" sz="1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89" y="287623"/>
            <a:ext cx="828176" cy="6141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3652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173" name="文本框 4"/>
          <p:cNvSpPr txBox="1"/>
          <p:nvPr/>
        </p:nvSpPr>
        <p:spPr>
          <a:xfrm>
            <a:off x="3141980" y="2321560"/>
            <a:ext cx="26663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 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封面模块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5" name="文本框 6"/>
          <p:cNvSpPr txBox="1"/>
          <p:nvPr/>
        </p:nvSpPr>
        <p:spPr>
          <a:xfrm>
            <a:off x="3141980" y="3317240"/>
            <a:ext cx="29216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 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项目概述模块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7" name="文本框 8"/>
          <p:cNvSpPr txBox="1"/>
          <p:nvPr/>
        </p:nvSpPr>
        <p:spPr>
          <a:xfrm>
            <a:off x="3141980" y="4429125"/>
            <a:ext cx="30308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 </a:t>
            </a:r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背景分析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模块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9" name="文本框 11"/>
          <p:cNvSpPr txBox="1"/>
          <p:nvPr/>
        </p:nvSpPr>
        <p:spPr>
          <a:xfrm>
            <a:off x="3143885" y="5501005"/>
            <a:ext cx="29603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 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解决方案模块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24325" y="838200"/>
            <a:ext cx="20586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  <a:endParaRPr lang="zh-CN" altLang="en-US" sz="4800" b="1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93715" y="953770"/>
            <a:ext cx="2880360" cy="575945"/>
          </a:xfrm>
          <a:prstGeom prst="rect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735955" y="980440"/>
            <a:ext cx="25958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kumimoji="1" lang="en-US" altLang="zh-CN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CONTENTS</a:t>
            </a:r>
            <a:endParaRPr kumimoji="1" lang="en-US" altLang="zh-CN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太阳形 9"/>
          <p:cNvSpPr/>
          <p:nvPr/>
        </p:nvSpPr>
        <p:spPr>
          <a:xfrm>
            <a:off x="2387600" y="2257425"/>
            <a:ext cx="626110" cy="626110"/>
          </a:xfrm>
          <a:prstGeom prst="sun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太阳形 10"/>
          <p:cNvSpPr/>
          <p:nvPr/>
        </p:nvSpPr>
        <p:spPr>
          <a:xfrm>
            <a:off x="2387600" y="3302000"/>
            <a:ext cx="626110" cy="626110"/>
          </a:xfrm>
          <a:prstGeom prst="sun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太阳形 17"/>
          <p:cNvSpPr/>
          <p:nvPr/>
        </p:nvSpPr>
        <p:spPr>
          <a:xfrm>
            <a:off x="2387600" y="4361180"/>
            <a:ext cx="626110" cy="626110"/>
          </a:xfrm>
          <a:prstGeom prst="sun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太阳形 18"/>
          <p:cNvSpPr/>
          <p:nvPr/>
        </p:nvSpPr>
        <p:spPr>
          <a:xfrm>
            <a:off x="2382520" y="5446395"/>
            <a:ext cx="626110" cy="626110"/>
          </a:xfrm>
          <a:prstGeom prst="sun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725170" y="4182110"/>
            <a:ext cx="1221105" cy="266319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文本框 4"/>
          <p:cNvSpPr txBox="1"/>
          <p:nvPr/>
        </p:nvSpPr>
        <p:spPr>
          <a:xfrm>
            <a:off x="7176135" y="3830955"/>
            <a:ext cx="38379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06 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团队模块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7176135" y="4951095"/>
            <a:ext cx="3633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07 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投融资与财务模块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太阳形 13"/>
          <p:cNvSpPr/>
          <p:nvPr/>
        </p:nvSpPr>
        <p:spPr>
          <a:xfrm>
            <a:off x="6405245" y="3809365"/>
            <a:ext cx="626110" cy="626110"/>
          </a:xfrm>
          <a:prstGeom prst="sun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太阳形 14"/>
          <p:cNvSpPr/>
          <p:nvPr/>
        </p:nvSpPr>
        <p:spPr>
          <a:xfrm>
            <a:off x="6407785" y="4897120"/>
            <a:ext cx="626110" cy="626110"/>
          </a:xfrm>
          <a:prstGeom prst="sun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11"/>
          <p:cNvSpPr txBox="1"/>
          <p:nvPr/>
        </p:nvSpPr>
        <p:spPr>
          <a:xfrm>
            <a:off x="7176135" y="2857500"/>
            <a:ext cx="28905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05 </a:t>
            </a:r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商业模式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模块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太阳形 24"/>
          <p:cNvSpPr/>
          <p:nvPr/>
        </p:nvSpPr>
        <p:spPr>
          <a:xfrm>
            <a:off x="6395720" y="2801620"/>
            <a:ext cx="626110" cy="626110"/>
          </a:xfrm>
          <a:prstGeom prst="sun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41"/>
          <p:cNvPicPr>
            <a:picLocks noChangeAspect="1"/>
          </p:cNvPicPr>
          <p:nvPr/>
        </p:nvPicPr>
        <p:blipFill>
          <a:blip r:embed="rId1">
            <a:lum bright="72000" contrast="-78000"/>
          </a:blip>
          <a:stretch>
            <a:fillRect/>
          </a:stretch>
        </p:blipFill>
        <p:spPr>
          <a:xfrm>
            <a:off x="0" y="-24130"/>
            <a:ext cx="12192000" cy="690689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-635" y="1936750"/>
            <a:ext cx="12192000" cy="2964180"/>
          </a:xfrm>
          <a:prstGeom prst="roundRect">
            <a:avLst>
              <a:gd name="adj" fmla="val 0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220" name="文本框 4"/>
          <p:cNvSpPr txBox="1"/>
          <p:nvPr/>
        </p:nvSpPr>
        <p:spPr>
          <a:xfrm>
            <a:off x="4456748" y="3495993"/>
            <a:ext cx="3278187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ctr"/>
            <a:r>
              <a:rPr lang="zh-CN" altLang="en-US" sz="4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封面模块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2" name="文本框 2"/>
          <p:cNvSpPr txBox="1"/>
          <p:nvPr/>
        </p:nvSpPr>
        <p:spPr>
          <a:xfrm>
            <a:off x="4839970" y="2032635"/>
            <a:ext cx="25120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en-US" altLang="zh-CN" sz="9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484610" y="6105525"/>
            <a:ext cx="515620" cy="542290"/>
            <a:chOff x="6878" y="4720"/>
            <a:chExt cx="812" cy="854"/>
          </a:xfrm>
        </p:grpSpPr>
        <p:sp>
          <p:nvSpPr>
            <p:cNvPr id="4" name="矩形 3"/>
            <p:cNvSpPr/>
            <p:nvPr/>
          </p:nvSpPr>
          <p:spPr>
            <a:xfrm>
              <a:off x="6878" y="4720"/>
              <a:ext cx="603" cy="60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88" y="4970"/>
              <a:ext cx="603" cy="6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3500" y="1378585"/>
            <a:ext cx="883920" cy="689610"/>
            <a:chOff x="10170" y="1950"/>
            <a:chExt cx="1680" cy="1311"/>
          </a:xfrm>
        </p:grpSpPr>
        <p:sp>
          <p:nvSpPr>
            <p:cNvPr id="13" name="任意多边形 12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梯形 14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08235" y="1385570"/>
            <a:ext cx="883920" cy="689610"/>
            <a:chOff x="10170" y="1950"/>
            <a:chExt cx="1680" cy="1311"/>
          </a:xfrm>
        </p:grpSpPr>
        <p:sp>
          <p:nvSpPr>
            <p:cNvPr id="7" name="任意多边形 6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Freeform: Shape 31"/>
          <p:cNvSpPr/>
          <p:nvPr/>
        </p:nvSpPr>
        <p:spPr bwMode="auto">
          <a:xfrm>
            <a:off x="3417570" y="3548380"/>
            <a:ext cx="1039495" cy="87947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9221" name="文本框 5"/>
          <p:cNvSpPr txBox="1"/>
          <p:nvPr/>
        </p:nvSpPr>
        <p:spPr>
          <a:xfrm>
            <a:off x="4655820" y="4220845"/>
            <a:ext cx="61404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封面是商业计划书的“</a:t>
            </a:r>
            <a:r>
              <a:rPr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门面</a:t>
            </a:r>
            <a:r>
              <a:rPr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”，</a:t>
            </a:r>
            <a:r>
              <a:rPr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是评委对你的第一印象</a:t>
            </a:r>
            <a:endParaRPr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2" name="组合 1"/>
          <p:cNvGrpSpPr/>
          <p:nvPr/>
        </p:nvGrpSpPr>
        <p:grpSpPr>
          <a:xfrm>
            <a:off x="4008120" y="260350"/>
            <a:ext cx="3984625" cy="689610"/>
            <a:chOff x="6539" y="410"/>
            <a:chExt cx="6275" cy="1086"/>
          </a:xfrm>
        </p:grpSpPr>
        <p:sp>
          <p:nvSpPr>
            <p:cNvPr id="9" name="矩形 8"/>
            <p:cNvSpPr/>
            <p:nvPr/>
          </p:nvSpPr>
          <p:spPr>
            <a:xfrm>
              <a:off x="6539" y="410"/>
              <a:ext cx="6275" cy="1087"/>
            </a:xfrm>
            <a:prstGeom prst="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652" y="494"/>
              <a:ext cx="6162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kumimoji="1" lang="zh-CN" altLang="en-US" sz="32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封面设计的四大要素</a:t>
              </a:r>
              <a:endParaRPr kumimoji="1"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545715" y="2508250"/>
            <a:ext cx="5918200" cy="890270"/>
            <a:chOff x="4009" y="3706"/>
            <a:chExt cx="9320" cy="1402"/>
          </a:xfrm>
        </p:grpSpPr>
        <p:sp>
          <p:nvSpPr>
            <p:cNvPr id="7175" name="文本框 6"/>
            <p:cNvSpPr txBox="1"/>
            <p:nvPr/>
          </p:nvSpPr>
          <p:spPr>
            <a:xfrm>
              <a:off x="4009" y="3706"/>
              <a:ext cx="428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457200" indent="-457200">
                <a:buFont typeface="Wingdings" panose="05000000000000000000" charset="0"/>
                <a:buChar char="u"/>
              </a:pPr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大赛名称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文本框 5"/>
            <p:cNvSpPr txBox="1"/>
            <p:nvPr/>
          </p:nvSpPr>
          <p:spPr>
            <a:xfrm>
              <a:off x="4009" y="4528"/>
              <a:ext cx="9321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确保大赛名称完整、准确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254635" y="6289675"/>
            <a:ext cx="18345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封面内容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37995" y="1202055"/>
            <a:ext cx="8524875" cy="4735830"/>
          </a:xfrm>
          <a:prstGeom prst="rect">
            <a:avLst/>
          </a:prstGeom>
          <a:noFill/>
          <a:ln>
            <a:solidFill>
              <a:srgbClr val="5483C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545715" y="3693795"/>
            <a:ext cx="5918200" cy="890270"/>
            <a:chOff x="4009" y="5704"/>
            <a:chExt cx="9320" cy="1402"/>
          </a:xfrm>
        </p:grpSpPr>
        <p:sp>
          <p:nvSpPr>
            <p:cNvPr id="12" name="文本框 6"/>
            <p:cNvSpPr txBox="1"/>
            <p:nvPr/>
          </p:nvSpPr>
          <p:spPr>
            <a:xfrm>
              <a:off x="4009" y="5704"/>
              <a:ext cx="5213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457200" indent="-457200">
                <a:buFont typeface="Wingdings" panose="05000000000000000000" charset="0"/>
                <a:buChar char="u"/>
              </a:pPr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项目基本信息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文本框 5"/>
            <p:cNvSpPr txBox="1"/>
            <p:nvPr/>
          </p:nvSpPr>
          <p:spPr>
            <a:xfrm>
              <a:off x="4009" y="6526"/>
              <a:ext cx="9321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赛道名称、参赛组别、参赛类别、项目负责人、公司名称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45715" y="4879340"/>
            <a:ext cx="5918200" cy="890270"/>
            <a:chOff x="4009" y="7683"/>
            <a:chExt cx="9320" cy="1402"/>
          </a:xfrm>
        </p:grpSpPr>
        <p:sp>
          <p:nvSpPr>
            <p:cNvPr id="14" name="文本框 6"/>
            <p:cNvSpPr txBox="1"/>
            <p:nvPr/>
          </p:nvSpPr>
          <p:spPr>
            <a:xfrm>
              <a:off x="4009" y="7683"/>
              <a:ext cx="428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457200" indent="-457200">
                <a:buFont typeface="Wingdings" panose="05000000000000000000" charset="0"/>
                <a:buChar char="u"/>
              </a:pPr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参赛院校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文本框 5"/>
            <p:cNvSpPr txBox="1"/>
            <p:nvPr/>
          </p:nvSpPr>
          <p:spPr>
            <a:xfrm>
              <a:off x="4009" y="8505"/>
              <a:ext cx="9321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学校图形logo+文字logo 确保大赛名称完整、准确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567940" y="1322705"/>
            <a:ext cx="5918835" cy="890270"/>
            <a:chOff x="4044" y="2083"/>
            <a:chExt cx="9321" cy="1402"/>
          </a:xfrm>
        </p:grpSpPr>
        <p:sp>
          <p:nvSpPr>
            <p:cNvPr id="10" name="文本框 6"/>
            <p:cNvSpPr txBox="1"/>
            <p:nvPr/>
          </p:nvSpPr>
          <p:spPr>
            <a:xfrm>
              <a:off x="4044" y="2083"/>
              <a:ext cx="428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457200" indent="-457200">
                <a:buFont typeface="Wingdings" panose="05000000000000000000" charset="0"/>
                <a:buChar char="u"/>
              </a:pPr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项目名称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文本框 5"/>
            <p:cNvSpPr txBox="1"/>
            <p:nvPr/>
          </p:nvSpPr>
          <p:spPr>
            <a:xfrm>
              <a:off x="4044" y="2905"/>
              <a:ext cx="9321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包含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主标题及副标题</a:t>
              </a:r>
              <a:endPara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076315" y="2780665"/>
            <a:ext cx="358711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中国国际大学生创新大赛</a:t>
            </a:r>
            <a:endParaRPr lang="zh-CN" altLang="en-US" sz="1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China International College Students’ Innovation Competition</a:t>
            </a:r>
            <a:endParaRPr lang="zh-CN" altLang="en-US" sz="1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010" y="2839720"/>
            <a:ext cx="816610" cy="61341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>
              <p:custDataLst>
                <p:tags r:id="rId3"/>
              </p:custDataLst>
            </p:nvPr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>
              <p:custDataLst>
                <p:tags r:id="rId4"/>
              </p:custDataLst>
            </p:nvPr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>
              <p:custDataLst>
                <p:tags r:id="rId5"/>
              </p:custDataLst>
            </p:nvPr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>
              <p:custDataLst>
                <p:tags r:id="rId6"/>
              </p:custDataLst>
            </p:nvPr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>
              <p:custDataLst>
                <p:tags r:id="rId7"/>
              </p:custDataLst>
            </p:nvPr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>
              <p:custDataLst>
                <p:tags r:id="rId8"/>
              </p:custDataLst>
            </p:nvPr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>
              <p:custDataLst>
                <p:tags r:id="rId9"/>
              </p:custDataLst>
            </p:nvPr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accent3">
                  <a:lumMod val="95000"/>
                </a:schemeClr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12" name="组合 11"/>
          <p:cNvGrpSpPr/>
          <p:nvPr/>
        </p:nvGrpSpPr>
        <p:grpSpPr>
          <a:xfrm>
            <a:off x="2711450" y="548640"/>
            <a:ext cx="7285990" cy="689610"/>
            <a:chOff x="4271" y="915"/>
            <a:chExt cx="11474" cy="1086"/>
          </a:xfrm>
        </p:grpSpPr>
        <p:sp>
          <p:nvSpPr>
            <p:cNvPr id="9" name="矩形 8"/>
            <p:cNvSpPr/>
            <p:nvPr/>
          </p:nvSpPr>
          <p:spPr>
            <a:xfrm>
              <a:off x="4271" y="915"/>
              <a:ext cx="11474" cy="1087"/>
            </a:xfrm>
            <a:prstGeom prst="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724" y="977"/>
              <a:ext cx="1061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kumimoji="1"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标题提炼</a:t>
              </a:r>
              <a:r>
                <a:rPr kumimoji="1" lang="zh-CN" altLang="en-US" sz="32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是商业计划书最重要的开始</a:t>
              </a:r>
              <a:endParaRPr kumimoji="1" lang="zh-CN" altLang="en-US" sz="32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6"/>
          <p:cNvSpPr txBox="1"/>
          <p:nvPr>
            <p:custDataLst>
              <p:tags r:id="rId2"/>
            </p:custDataLst>
          </p:nvPr>
        </p:nvSpPr>
        <p:spPr>
          <a:xfrm>
            <a:off x="3071495" y="1429385"/>
            <a:ext cx="61512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主标题取名的两个主流“玩法”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6"/>
          <p:cNvSpPr txBox="1"/>
          <p:nvPr>
            <p:custDataLst>
              <p:tags r:id="rId3"/>
            </p:custDataLst>
          </p:nvPr>
        </p:nvSpPr>
        <p:spPr>
          <a:xfrm>
            <a:off x="2135505" y="2141855"/>
            <a:ext cx="84867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tip：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国赛金奖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取名方法，</a:t>
            </a: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AI取名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（文心一言）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343660" y="2947035"/>
            <a:ext cx="5097780" cy="3547110"/>
            <a:chOff x="1322" y="4719"/>
            <a:chExt cx="8028" cy="5586"/>
          </a:xfrm>
        </p:grpSpPr>
        <p:sp>
          <p:nvSpPr>
            <p:cNvPr id="21" name="任意多边形 20"/>
            <p:cNvSpPr/>
            <p:nvPr>
              <p:custDataLst>
                <p:tags r:id="rId4"/>
              </p:custDataLst>
            </p:nvPr>
          </p:nvSpPr>
          <p:spPr>
            <a:xfrm>
              <a:off x="1322" y="4719"/>
              <a:ext cx="8029" cy="5587"/>
            </a:xfrm>
            <a:custGeom>
              <a:avLst/>
              <a:gdLst>
                <a:gd name="connsiteX0" fmla="*/ 0 w 8029"/>
                <a:gd name="connsiteY0" fmla="*/ 313 h 5587"/>
                <a:gd name="connsiteX1" fmla="*/ 313 w 8029"/>
                <a:gd name="connsiteY1" fmla="*/ 0 h 5587"/>
                <a:gd name="connsiteX2" fmla="*/ 7716 w 8029"/>
                <a:gd name="connsiteY2" fmla="*/ 0 h 5587"/>
                <a:gd name="connsiteX3" fmla="*/ 8029 w 8029"/>
                <a:gd name="connsiteY3" fmla="*/ 313 h 5587"/>
                <a:gd name="connsiteX4" fmla="*/ 8015 w 8029"/>
                <a:gd name="connsiteY4" fmla="*/ 1493 h 5587"/>
                <a:gd name="connsiteX5" fmla="*/ 5656 w 8029"/>
                <a:gd name="connsiteY5" fmla="*/ 5587 h 5587"/>
                <a:gd name="connsiteX6" fmla="*/ 313 w 8029"/>
                <a:gd name="connsiteY6" fmla="*/ 5574 h 5587"/>
                <a:gd name="connsiteX7" fmla="*/ 0 w 8029"/>
                <a:gd name="connsiteY7" fmla="*/ 5261 h 5587"/>
                <a:gd name="connsiteX8" fmla="*/ 0 w 8029"/>
                <a:gd name="connsiteY8" fmla="*/ 313 h 5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29" h="5587">
                  <a:moveTo>
                    <a:pt x="0" y="313"/>
                  </a:moveTo>
                  <a:cubicBezTo>
                    <a:pt x="0" y="140"/>
                    <a:pt x="140" y="0"/>
                    <a:pt x="313" y="0"/>
                  </a:cubicBezTo>
                  <a:lnTo>
                    <a:pt x="7716" y="0"/>
                  </a:lnTo>
                  <a:cubicBezTo>
                    <a:pt x="7889" y="0"/>
                    <a:pt x="8029" y="140"/>
                    <a:pt x="8029" y="313"/>
                  </a:cubicBezTo>
                  <a:lnTo>
                    <a:pt x="8015" y="1493"/>
                  </a:lnTo>
                  <a:cubicBezTo>
                    <a:pt x="8015" y="1666"/>
                    <a:pt x="5829" y="5587"/>
                    <a:pt x="5656" y="5587"/>
                  </a:cubicBezTo>
                  <a:lnTo>
                    <a:pt x="313" y="5574"/>
                  </a:lnTo>
                  <a:cubicBezTo>
                    <a:pt x="140" y="5574"/>
                    <a:pt x="0" y="5434"/>
                    <a:pt x="0" y="5261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8" name="文本框 2"/>
            <p:cNvSpPr txBox="1"/>
            <p:nvPr>
              <p:custDataLst>
                <p:tags r:id="rId5"/>
              </p:custDataLst>
            </p:nvPr>
          </p:nvSpPr>
          <p:spPr>
            <a:xfrm>
              <a:off x="1613" y="4946"/>
              <a:ext cx="2396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01</a:t>
              </a:r>
              <a:endParaRPr lang="en-US" altLang="zh-CN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" name="文本框 14"/>
            <p:cNvSpPr txBox="1"/>
            <p:nvPr>
              <p:custDataLst>
                <p:tags r:id="rId6"/>
              </p:custDataLst>
            </p:nvPr>
          </p:nvSpPr>
          <p:spPr>
            <a:xfrm>
              <a:off x="3703" y="5286"/>
              <a:ext cx="405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800">
                  <a:solidFill>
                    <a:srgbClr val="F2F2F2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四字成语谐音</a:t>
              </a:r>
              <a:endParaRPr lang="zh-CN" altLang="en-US" sz="28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  <p:sp>
          <p:nvSpPr>
            <p:cNvPr id="25" name="文本框 15"/>
            <p:cNvSpPr txBox="1"/>
            <p:nvPr>
              <p:custDataLst>
                <p:tags r:id="rId7"/>
              </p:custDataLst>
            </p:nvPr>
          </p:nvSpPr>
          <p:spPr>
            <a:xfrm>
              <a:off x="3250" y="6307"/>
              <a:ext cx="2665" cy="37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借矸而砌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盐碱易改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百磨成钢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不遗余物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机不可失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07710" y="2997200"/>
            <a:ext cx="5097780" cy="3547110"/>
            <a:chOff x="9940" y="4719"/>
            <a:chExt cx="8028" cy="5586"/>
          </a:xfrm>
        </p:grpSpPr>
        <p:sp>
          <p:nvSpPr>
            <p:cNvPr id="17" name="任意多边形 16"/>
            <p:cNvSpPr/>
            <p:nvPr>
              <p:custDataLst>
                <p:tags r:id="rId8"/>
              </p:custDataLst>
            </p:nvPr>
          </p:nvSpPr>
          <p:spPr>
            <a:xfrm rot="10800000">
              <a:off x="9940" y="4719"/>
              <a:ext cx="8029" cy="5587"/>
            </a:xfrm>
            <a:custGeom>
              <a:avLst/>
              <a:gdLst>
                <a:gd name="connsiteX0" fmla="*/ 0 w 8029"/>
                <a:gd name="connsiteY0" fmla="*/ 313 h 5587"/>
                <a:gd name="connsiteX1" fmla="*/ 313 w 8029"/>
                <a:gd name="connsiteY1" fmla="*/ 0 h 5587"/>
                <a:gd name="connsiteX2" fmla="*/ 7716 w 8029"/>
                <a:gd name="connsiteY2" fmla="*/ 0 h 5587"/>
                <a:gd name="connsiteX3" fmla="*/ 8029 w 8029"/>
                <a:gd name="connsiteY3" fmla="*/ 313 h 5587"/>
                <a:gd name="connsiteX4" fmla="*/ 8015 w 8029"/>
                <a:gd name="connsiteY4" fmla="*/ 1493 h 5587"/>
                <a:gd name="connsiteX5" fmla="*/ 5656 w 8029"/>
                <a:gd name="connsiteY5" fmla="*/ 5587 h 5587"/>
                <a:gd name="connsiteX6" fmla="*/ 313 w 8029"/>
                <a:gd name="connsiteY6" fmla="*/ 5574 h 5587"/>
                <a:gd name="connsiteX7" fmla="*/ 0 w 8029"/>
                <a:gd name="connsiteY7" fmla="*/ 5261 h 5587"/>
                <a:gd name="connsiteX8" fmla="*/ 0 w 8029"/>
                <a:gd name="connsiteY8" fmla="*/ 313 h 5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29" h="5587">
                  <a:moveTo>
                    <a:pt x="0" y="313"/>
                  </a:moveTo>
                  <a:cubicBezTo>
                    <a:pt x="0" y="140"/>
                    <a:pt x="140" y="0"/>
                    <a:pt x="313" y="0"/>
                  </a:cubicBezTo>
                  <a:lnTo>
                    <a:pt x="7716" y="0"/>
                  </a:lnTo>
                  <a:cubicBezTo>
                    <a:pt x="7889" y="0"/>
                    <a:pt x="8029" y="140"/>
                    <a:pt x="8029" y="313"/>
                  </a:cubicBezTo>
                  <a:lnTo>
                    <a:pt x="8015" y="1493"/>
                  </a:lnTo>
                  <a:cubicBezTo>
                    <a:pt x="8015" y="1666"/>
                    <a:pt x="5829" y="5587"/>
                    <a:pt x="5656" y="5587"/>
                  </a:cubicBezTo>
                  <a:lnTo>
                    <a:pt x="313" y="5574"/>
                  </a:lnTo>
                  <a:cubicBezTo>
                    <a:pt x="140" y="5574"/>
                    <a:pt x="0" y="5434"/>
                    <a:pt x="0" y="5261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22" name="文本框 2"/>
            <p:cNvSpPr txBox="1"/>
            <p:nvPr>
              <p:custDataLst>
                <p:tags r:id="rId9"/>
              </p:custDataLst>
            </p:nvPr>
          </p:nvSpPr>
          <p:spPr>
            <a:xfrm>
              <a:off x="12095" y="4946"/>
              <a:ext cx="2046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02</a:t>
              </a:r>
              <a:endParaRPr lang="en-US" altLang="zh-CN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4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13909" y="4946"/>
              <a:ext cx="4050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800">
                  <a:solidFill>
                    <a:srgbClr val="F2F2F2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产品名/公司名/品牌名</a:t>
              </a:r>
              <a:endParaRPr lang="zh-CN" altLang="en-US" sz="28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  <p:sp>
          <p:nvSpPr>
            <p:cNvPr id="26" name="文本框 15"/>
            <p:cNvSpPr txBox="1"/>
            <p:nvPr>
              <p:custDataLst>
                <p:tags r:id="rId11"/>
              </p:custDataLst>
            </p:nvPr>
          </p:nvSpPr>
          <p:spPr>
            <a:xfrm>
              <a:off x="13546" y="6447"/>
              <a:ext cx="2665" cy="37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深蓝智电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脉通科技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威速电驱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诺灵基因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</a:t>
              </a:r>
              <a:r>
                <a:rPr lang="en-US" altLang="zh-CN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Wingdings 2" panose="05020102010507070707" charset="0"/>
                </a:rPr>
                <a:t> </a:t>
              </a:r>
              <a:r>
                <a:rPr lang="zh-CN" altLang="en-US" sz="2000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视界伴侣</a:t>
              </a: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1" name="平行四边形 30"/>
          <p:cNvSpPr/>
          <p:nvPr>
            <p:custDataLst>
              <p:tags r:id="rId12"/>
            </p:custDataLst>
          </p:nvPr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4"/>
          <p:cNvSpPr txBox="1"/>
          <p:nvPr>
            <p:custDataLst>
              <p:tags r:id="rId13"/>
            </p:custDataLst>
          </p:nvPr>
        </p:nvSpPr>
        <p:spPr>
          <a:xfrm>
            <a:off x="119380" y="6289675"/>
            <a:ext cx="18345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标题凝练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直角三角形 46"/>
          <p:cNvSpPr/>
          <p:nvPr>
            <p:custDataLst>
              <p:tags r:id="rId14"/>
            </p:custDataLst>
          </p:nvPr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accent3">
                  <a:lumMod val="95000"/>
                </a:schemeClr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12" name="组合 11"/>
          <p:cNvGrpSpPr/>
          <p:nvPr/>
        </p:nvGrpSpPr>
        <p:grpSpPr>
          <a:xfrm>
            <a:off x="1647825" y="548640"/>
            <a:ext cx="9587865" cy="690245"/>
            <a:chOff x="2596" y="915"/>
            <a:chExt cx="15099" cy="1087"/>
          </a:xfrm>
        </p:grpSpPr>
        <p:sp>
          <p:nvSpPr>
            <p:cNvPr id="9" name="矩形 8"/>
            <p:cNvSpPr/>
            <p:nvPr/>
          </p:nvSpPr>
          <p:spPr>
            <a:xfrm>
              <a:off x="2596" y="915"/>
              <a:ext cx="15098" cy="1087"/>
            </a:xfrm>
            <a:prstGeom prst="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596" y="977"/>
              <a:ext cx="15099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kumimoji="1" lang="zh-CN" altLang="en-US" sz="32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使用</a:t>
              </a:r>
              <a:r>
                <a:rPr kumimoji="1"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副标题或者口号</a:t>
              </a:r>
              <a:r>
                <a:rPr kumimoji="1" lang="zh-CN" altLang="en-US" sz="32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，起到解释、目标、方向等作用</a:t>
              </a:r>
              <a:endParaRPr kumimoji="1" lang="zh-CN" altLang="en-US" sz="32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64515" y="1594485"/>
            <a:ext cx="5445125" cy="4476115"/>
            <a:chOff x="776" y="4098"/>
            <a:chExt cx="8575" cy="7049"/>
          </a:xfrm>
        </p:grpSpPr>
        <p:sp>
          <p:nvSpPr>
            <p:cNvPr id="21" name="任意多边形 20"/>
            <p:cNvSpPr/>
            <p:nvPr>
              <p:custDataLst>
                <p:tags r:id="rId2"/>
              </p:custDataLst>
            </p:nvPr>
          </p:nvSpPr>
          <p:spPr>
            <a:xfrm>
              <a:off x="776" y="4098"/>
              <a:ext cx="8575" cy="7049"/>
            </a:xfrm>
            <a:custGeom>
              <a:avLst/>
              <a:gdLst>
                <a:gd name="connsiteX0" fmla="*/ 0 w 8575"/>
                <a:gd name="connsiteY0" fmla="*/ 396 h 7049"/>
                <a:gd name="connsiteX1" fmla="*/ 334 w 8575"/>
                <a:gd name="connsiteY1" fmla="*/ 0 h 7049"/>
                <a:gd name="connsiteX2" fmla="*/ 8241 w 8575"/>
                <a:gd name="connsiteY2" fmla="*/ 0 h 7049"/>
                <a:gd name="connsiteX3" fmla="*/ 8575 w 8575"/>
                <a:gd name="connsiteY3" fmla="*/ 396 h 7049"/>
                <a:gd name="connsiteX4" fmla="*/ 8560 w 8575"/>
                <a:gd name="connsiteY4" fmla="*/ 1888 h 7049"/>
                <a:gd name="connsiteX5" fmla="*/ 6758 w 8575"/>
                <a:gd name="connsiteY5" fmla="*/ 7016 h 7049"/>
                <a:gd name="connsiteX6" fmla="*/ 334 w 8575"/>
                <a:gd name="connsiteY6" fmla="*/ 7049 h 7049"/>
                <a:gd name="connsiteX7" fmla="*/ 0 w 8575"/>
                <a:gd name="connsiteY7" fmla="*/ 6653 h 7049"/>
                <a:gd name="connsiteX8" fmla="*/ 0 w 8575"/>
                <a:gd name="connsiteY8" fmla="*/ 396 h 7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75" h="7049">
                  <a:moveTo>
                    <a:pt x="0" y="396"/>
                  </a:moveTo>
                  <a:cubicBezTo>
                    <a:pt x="0" y="177"/>
                    <a:pt x="150" y="0"/>
                    <a:pt x="334" y="0"/>
                  </a:cubicBezTo>
                  <a:lnTo>
                    <a:pt x="8241" y="0"/>
                  </a:lnTo>
                  <a:cubicBezTo>
                    <a:pt x="8425" y="0"/>
                    <a:pt x="8575" y="177"/>
                    <a:pt x="8575" y="396"/>
                  </a:cubicBezTo>
                  <a:lnTo>
                    <a:pt x="8560" y="1888"/>
                  </a:lnTo>
                  <a:cubicBezTo>
                    <a:pt x="8560" y="2107"/>
                    <a:pt x="6942" y="7016"/>
                    <a:pt x="6758" y="7016"/>
                  </a:cubicBezTo>
                  <a:lnTo>
                    <a:pt x="334" y="7049"/>
                  </a:lnTo>
                  <a:cubicBezTo>
                    <a:pt x="150" y="7049"/>
                    <a:pt x="0" y="6872"/>
                    <a:pt x="0" y="6653"/>
                  </a:cubicBezTo>
                  <a:lnTo>
                    <a:pt x="0" y="396"/>
                  </a:lnTo>
                  <a:close/>
                </a:path>
              </a:pathLst>
            </a:cu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8" name="文本框 2"/>
            <p:cNvSpPr txBox="1"/>
            <p:nvPr>
              <p:custDataLst>
                <p:tags r:id="rId3"/>
              </p:custDataLst>
            </p:nvPr>
          </p:nvSpPr>
          <p:spPr>
            <a:xfrm>
              <a:off x="1387" y="4380"/>
              <a:ext cx="2396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01</a:t>
              </a:r>
              <a:endParaRPr lang="en-US" altLang="zh-CN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3477" y="4720"/>
              <a:ext cx="405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800">
                  <a:solidFill>
                    <a:srgbClr val="F2F2F2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“XXX者”的格式</a:t>
              </a:r>
              <a:endParaRPr lang="zh-CN" altLang="en-US" sz="28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  <p:sp>
          <p:nvSpPr>
            <p:cNvPr id="25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829" y="6307"/>
              <a:ext cx="7442" cy="464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"/>
              </a:pPr>
              <a:r>
                <a:rPr sz="1800" dirty="0" err="1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波光领引</a:t>
              </a:r>
              <a:r>
                <a:rPr sz="18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——</a:t>
              </a:r>
              <a:r>
                <a:rPr sz="1800" dirty="0" err="1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中国卫星互联网天线</a:t>
              </a:r>
              <a:r>
                <a:rPr sz="1800" b="1" dirty="0" err="1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领航者</a:t>
              </a:r>
              <a:endParaRPr sz="18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"/>
              </a:pPr>
              <a:r>
                <a:rPr sz="18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</a:t>
              </a:r>
              <a:r>
                <a:rPr sz="1800" dirty="0" err="1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碳”索蛋白</a:t>
              </a:r>
              <a:r>
                <a:rPr sz="18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——</a:t>
              </a:r>
              <a:r>
                <a:rPr sz="1800" dirty="0" err="1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微生物蛋白制造的</a:t>
              </a:r>
              <a:r>
                <a:rPr sz="1800" b="1" dirty="0" err="1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引领者</a:t>
              </a:r>
              <a:endParaRPr sz="18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"/>
              </a:pPr>
              <a:r>
                <a:rPr sz="1800" dirty="0" err="1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怀柔光能</a:t>
              </a:r>
              <a:r>
                <a:rPr sz="18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——</a:t>
              </a:r>
              <a:r>
                <a:rPr sz="1800" dirty="0" err="1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柔性稳定钙钛矿光伏组件</a:t>
              </a:r>
              <a:r>
                <a:rPr sz="1800" b="1" dirty="0" err="1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领军者</a:t>
              </a:r>
              <a:endParaRPr sz="18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"/>
              </a:pPr>
              <a:r>
                <a:rPr sz="1800" dirty="0" err="1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勘渊科技</a:t>
              </a:r>
              <a:r>
                <a:rPr sz="18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——</a:t>
              </a:r>
              <a:r>
                <a:rPr sz="1800" dirty="0" err="1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深井油气裂采装备热管理系统</a:t>
              </a:r>
              <a:r>
                <a:rPr sz="1800" b="1" dirty="0" err="1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领跑者</a:t>
              </a:r>
              <a:endParaRPr sz="18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1" name="平行四边形 30"/>
          <p:cNvSpPr/>
          <p:nvPr>
            <p:custDataLst>
              <p:tags r:id="rId6"/>
            </p:custDataLst>
          </p:nvPr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4"/>
          <p:cNvSpPr txBox="1"/>
          <p:nvPr>
            <p:custDataLst>
              <p:tags r:id="rId7"/>
            </p:custDataLst>
          </p:nvPr>
        </p:nvSpPr>
        <p:spPr>
          <a:xfrm>
            <a:off x="119380" y="6289675"/>
            <a:ext cx="18345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标题凝练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直角三角形 46"/>
          <p:cNvSpPr/>
          <p:nvPr>
            <p:custDataLst>
              <p:tags r:id="rId8"/>
            </p:custDataLst>
          </p:nvPr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 rot="10800000">
            <a:off x="5951855" y="1610360"/>
            <a:ext cx="5445125" cy="4476115"/>
          </a:xfrm>
          <a:custGeom>
            <a:avLst/>
            <a:gdLst>
              <a:gd name="connsiteX0" fmla="*/ 0 w 8575"/>
              <a:gd name="connsiteY0" fmla="*/ 396 h 7049"/>
              <a:gd name="connsiteX1" fmla="*/ 334 w 8575"/>
              <a:gd name="connsiteY1" fmla="*/ 0 h 7049"/>
              <a:gd name="connsiteX2" fmla="*/ 8241 w 8575"/>
              <a:gd name="connsiteY2" fmla="*/ 0 h 7049"/>
              <a:gd name="connsiteX3" fmla="*/ 8575 w 8575"/>
              <a:gd name="connsiteY3" fmla="*/ 396 h 7049"/>
              <a:gd name="connsiteX4" fmla="*/ 8560 w 8575"/>
              <a:gd name="connsiteY4" fmla="*/ 1888 h 7049"/>
              <a:gd name="connsiteX5" fmla="*/ 6758 w 8575"/>
              <a:gd name="connsiteY5" fmla="*/ 7016 h 7049"/>
              <a:gd name="connsiteX6" fmla="*/ 334 w 8575"/>
              <a:gd name="connsiteY6" fmla="*/ 7049 h 7049"/>
              <a:gd name="connsiteX7" fmla="*/ 0 w 8575"/>
              <a:gd name="connsiteY7" fmla="*/ 6653 h 7049"/>
              <a:gd name="connsiteX8" fmla="*/ 0 w 8575"/>
              <a:gd name="connsiteY8" fmla="*/ 396 h 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5" h="7049">
                <a:moveTo>
                  <a:pt x="0" y="396"/>
                </a:moveTo>
                <a:cubicBezTo>
                  <a:pt x="0" y="177"/>
                  <a:pt x="150" y="0"/>
                  <a:pt x="334" y="0"/>
                </a:cubicBezTo>
                <a:lnTo>
                  <a:pt x="8241" y="0"/>
                </a:lnTo>
                <a:cubicBezTo>
                  <a:pt x="8425" y="0"/>
                  <a:pt x="8575" y="177"/>
                  <a:pt x="8575" y="396"/>
                </a:cubicBezTo>
                <a:lnTo>
                  <a:pt x="8560" y="1888"/>
                </a:lnTo>
                <a:cubicBezTo>
                  <a:pt x="8560" y="2107"/>
                  <a:pt x="6942" y="7016"/>
                  <a:pt x="6758" y="7016"/>
                </a:cubicBezTo>
                <a:lnTo>
                  <a:pt x="334" y="7049"/>
                </a:lnTo>
                <a:cubicBezTo>
                  <a:pt x="150" y="7049"/>
                  <a:pt x="0" y="6872"/>
                  <a:pt x="0" y="6653"/>
                </a:cubicBezTo>
                <a:lnTo>
                  <a:pt x="0" y="396"/>
                </a:lnTo>
                <a:close/>
              </a:path>
            </a:pathLst>
          </a:cu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0" name="文本框 2"/>
          <p:cNvSpPr txBox="1"/>
          <p:nvPr>
            <p:custDataLst>
              <p:tags r:id="rId10"/>
            </p:custDataLst>
          </p:nvPr>
        </p:nvSpPr>
        <p:spPr>
          <a:xfrm>
            <a:off x="6816090" y="1773555"/>
            <a:ext cx="152146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en-US" altLang="zh-CN" sz="6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14"/>
          <p:cNvSpPr txBox="1"/>
          <p:nvPr>
            <p:custDataLst>
              <p:tags r:id="rId11"/>
            </p:custDataLst>
          </p:nvPr>
        </p:nvSpPr>
        <p:spPr>
          <a:xfrm>
            <a:off x="8112125" y="1700530"/>
            <a:ext cx="310959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rPr>
              <a:t>首创、全球、全国、</a:t>
            </a:r>
            <a:endParaRPr lang="zh-CN" altLang="en-US" sz="2800">
              <a:solidFill>
                <a:srgbClr val="F2F2F2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28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rPr>
              <a:t>最大等表示领先性</a:t>
            </a:r>
            <a:endParaRPr lang="zh-CN" altLang="en-US" sz="2800">
              <a:solidFill>
                <a:srgbClr val="F2F2F2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28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rPr>
              <a:t>的格式</a:t>
            </a:r>
            <a:endParaRPr lang="zh-CN" altLang="en-US" sz="2800">
              <a:solidFill>
                <a:srgbClr val="F2F2F2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28" name="文本框 15"/>
          <p:cNvSpPr txBox="1"/>
          <p:nvPr>
            <p:custDataLst>
              <p:tags r:id="rId12"/>
            </p:custDataLst>
          </p:nvPr>
        </p:nvSpPr>
        <p:spPr>
          <a:xfrm>
            <a:off x="6379845" y="3068955"/>
            <a:ext cx="5017135" cy="29997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sz="1800" dirty="0" err="1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Eolink</a:t>
            </a:r>
            <a:r>
              <a:rPr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sz="1800" b="1" dirty="0" err="1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国内最大</a:t>
            </a:r>
            <a:r>
              <a:rPr sz="1800" dirty="0" err="1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的API在线管理服务</a:t>
            </a:r>
            <a:r>
              <a:rPr lang="zh-CN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</a:t>
            </a:r>
            <a:r>
              <a:rPr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台</a:t>
            </a:r>
            <a:endParaRPr sz="18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sz="1800" dirty="0" err="1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云触</a:t>
            </a:r>
            <a:r>
              <a:rPr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sz="1800" b="1" dirty="0" err="1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国内首创</a:t>
            </a:r>
            <a:r>
              <a:rPr sz="1800" dirty="0" err="1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基于高柔性技术的智能夹具领航者</a:t>
            </a:r>
            <a:endParaRPr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sz="1800" dirty="0" err="1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中安抑燃</a:t>
            </a:r>
            <a:r>
              <a:rPr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sz="1800" b="1" dirty="0" err="1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全球首创</a:t>
            </a:r>
            <a:r>
              <a:rPr sz="1800" dirty="0" err="1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油火克星洁净消防泡沫供应商</a:t>
            </a:r>
            <a:endParaRPr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sz="1800" dirty="0" err="1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贵州醉牛</a:t>
            </a:r>
            <a:r>
              <a:rPr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sz="18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全球首创</a:t>
            </a:r>
            <a:r>
              <a:rPr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“酒”“</a:t>
            </a:r>
            <a:r>
              <a:rPr sz="1800" dirty="0" err="1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饲”双产革新融合繁盛区域经济</a:t>
            </a:r>
            <a:endParaRPr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1055370" y="499110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项目基本信息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98170" y="1915160"/>
            <a:ext cx="2627630" cy="4189730"/>
            <a:chOff x="1927" y="2897"/>
            <a:chExt cx="4138" cy="6598"/>
          </a:xfrm>
        </p:grpSpPr>
        <p:sp>
          <p:nvSpPr>
            <p:cNvPr id="21" name="圆角矩形 20"/>
            <p:cNvSpPr/>
            <p:nvPr/>
          </p:nvSpPr>
          <p:spPr>
            <a:xfrm>
              <a:off x="1927" y="2897"/>
              <a:ext cx="4064" cy="6598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7415" name="文本框 14"/>
            <p:cNvSpPr txBox="1"/>
            <p:nvPr/>
          </p:nvSpPr>
          <p:spPr>
            <a:xfrm>
              <a:off x="2449" y="3127"/>
              <a:ext cx="307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参赛赛道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417" name="文本框 15"/>
            <p:cNvSpPr txBox="1"/>
            <p:nvPr/>
          </p:nvSpPr>
          <p:spPr>
            <a:xfrm>
              <a:off x="2006" y="4148"/>
              <a:ext cx="4059" cy="24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6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高教主赛道</a:t>
              </a:r>
              <a:endParaRPr lang="zh-CN" altLang="zh-CN" sz="1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6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青年红色筑梦之旅赛道</a:t>
              </a:r>
              <a:endParaRPr lang="zh-CN" altLang="zh-CN" sz="1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6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国际赛道</a:t>
              </a:r>
              <a:endParaRPr lang="zh-CN" altLang="zh-CN" sz="1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6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产业赛道</a:t>
              </a:r>
              <a:endParaRPr lang="zh-CN" altLang="zh-CN" sz="1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五边形 10"/>
          <p:cNvSpPr/>
          <p:nvPr/>
        </p:nvSpPr>
        <p:spPr>
          <a:xfrm>
            <a:off x="598170" y="567690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175" name="文本框 6"/>
          <p:cNvSpPr txBox="1"/>
          <p:nvPr>
            <p:custDataLst>
              <p:tags r:id="rId2"/>
            </p:custDataLst>
          </p:nvPr>
        </p:nvSpPr>
        <p:spPr>
          <a:xfrm>
            <a:off x="1873250" y="1073150"/>
            <a:ext cx="86074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项目基本信息是展现项目参赛信息不可或缺的部分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942705" y="1901190"/>
            <a:ext cx="2694940" cy="4203700"/>
            <a:chOff x="1874" y="2875"/>
            <a:chExt cx="4244" cy="6620"/>
          </a:xfrm>
        </p:grpSpPr>
        <p:sp>
          <p:nvSpPr>
            <p:cNvPr id="34" name="圆角矩形 33"/>
            <p:cNvSpPr/>
            <p:nvPr>
              <p:custDataLst>
                <p:tags r:id="rId3"/>
              </p:custDataLst>
            </p:nvPr>
          </p:nvSpPr>
          <p:spPr>
            <a:xfrm>
              <a:off x="1927" y="2875"/>
              <a:ext cx="4064" cy="6620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3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1874" y="3125"/>
              <a:ext cx="424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负责人及公司名称</a:t>
              </a:r>
              <a:endParaRPr lang="zh-CN" altLang="en-US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9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1985" y="3921"/>
              <a:ext cx="3894" cy="53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6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负责人姓名：</a:t>
              </a:r>
              <a:r>
                <a:rPr lang="zh-CN" altLang="zh-CN" sz="16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如果有突出荣誉或者会职务可以用括号的方式加上，负责人联系方式也可通过括号的方式加上</a:t>
              </a:r>
              <a:endPara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6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公司名称：</a:t>
              </a:r>
              <a:r>
                <a:rPr lang="zh-CN" altLang="zh-CN" sz="16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已注册公司的项目建议列上公司的全称</a:t>
              </a:r>
              <a:endPara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390900" y="1929130"/>
            <a:ext cx="2580640" cy="4317365"/>
            <a:chOff x="1927" y="2919"/>
            <a:chExt cx="4064" cy="6799"/>
          </a:xfrm>
        </p:grpSpPr>
        <p:sp>
          <p:nvSpPr>
            <p:cNvPr id="48" name="圆角矩形 47"/>
            <p:cNvSpPr/>
            <p:nvPr>
              <p:custDataLst>
                <p:tags r:id="rId6"/>
              </p:custDataLst>
            </p:nvPr>
          </p:nvSpPr>
          <p:spPr>
            <a:xfrm>
              <a:off x="1927" y="2919"/>
              <a:ext cx="4064" cy="6576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49" name="文本框 14"/>
            <p:cNvSpPr txBox="1"/>
            <p:nvPr>
              <p:custDataLst>
                <p:tags r:id="rId7"/>
              </p:custDataLst>
            </p:nvPr>
          </p:nvSpPr>
          <p:spPr>
            <a:xfrm>
              <a:off x="2422" y="3128"/>
              <a:ext cx="307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参赛组别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0" name="文本框 15"/>
            <p:cNvSpPr txBox="1"/>
            <p:nvPr>
              <p:custDataLst>
                <p:tags r:id="rId8"/>
              </p:custDataLst>
            </p:nvPr>
          </p:nvSpPr>
          <p:spPr>
            <a:xfrm>
              <a:off x="2014" y="4034"/>
              <a:ext cx="3963" cy="56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高教主赛道：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新工科、新医科、新农科、新文科</a:t>
              </a:r>
              <a:endParaRPr lang="zh-CN" altLang="zh-CN" sz="1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青年红色筑梦之旅赛道：</a:t>
              </a:r>
              <a:endParaRPr lang="zh-CN" altLang="zh-CN" sz="1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en-US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“互联网+”现代农业</a:t>
              </a: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en-US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“互联网+”制造业</a:t>
              </a: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en-US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“互联网+”信息技术服务</a:t>
              </a: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en-US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“互联网+”文化创意服务</a:t>
              </a: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en-US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“互联网+”社会服务</a:t>
              </a: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183630" y="1900555"/>
            <a:ext cx="2580640" cy="4204335"/>
            <a:chOff x="1927" y="2874"/>
            <a:chExt cx="4064" cy="6621"/>
          </a:xfrm>
        </p:grpSpPr>
        <p:sp>
          <p:nvSpPr>
            <p:cNvPr id="52" name="圆角矩形 51"/>
            <p:cNvSpPr/>
            <p:nvPr>
              <p:custDataLst>
                <p:tags r:id="rId9"/>
              </p:custDataLst>
            </p:nvPr>
          </p:nvSpPr>
          <p:spPr>
            <a:xfrm>
              <a:off x="1927" y="2874"/>
              <a:ext cx="4064" cy="6621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53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2395" y="3126"/>
              <a:ext cx="307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参赛类别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4" name="文本框 15"/>
            <p:cNvSpPr txBox="1"/>
            <p:nvPr>
              <p:custDataLst>
                <p:tags r:id="rId11"/>
              </p:custDataLst>
            </p:nvPr>
          </p:nvSpPr>
          <p:spPr>
            <a:xfrm>
              <a:off x="1966" y="4034"/>
              <a:ext cx="3894" cy="42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高教主赛道：</a:t>
              </a:r>
              <a:endParaRPr lang="zh-CN" altLang="zh-CN" sz="1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en-US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本科生组：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创意组、初创组、成长组</a:t>
              </a: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en-US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研究生组：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创意组、初创组、成长组</a:t>
              </a: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青年红色筑梦之旅赛道：</a:t>
              </a:r>
              <a:r>
                <a:rPr lang="zh-CN" altLang="zh-CN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公益组、创意组、创业组</a:t>
              </a:r>
              <a:endParaRPr lang="zh-CN" altLang="zh-CN" sz="1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endParaRPr lang="zh-CN" altLang="zh-CN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1055370" y="499110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封面加分项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15" name="文本框 14"/>
          <p:cNvSpPr txBox="1"/>
          <p:nvPr/>
        </p:nvSpPr>
        <p:spPr>
          <a:xfrm>
            <a:off x="546735" y="2308860"/>
            <a:ext cx="51365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>
                <a:solidFill>
                  <a:srgbClr val="275A8B"/>
                </a:solidFill>
                <a:latin typeface="汉仪雅酷黑简" panose="00020600040101010101" charset="-122"/>
                <a:ea typeface="汉仪雅酷黑简" panose="00020600040101010101" charset="-122"/>
              </a:rPr>
              <a:t>凝练项目“卖点”，一下抓住评委的心</a:t>
            </a:r>
            <a:endParaRPr lang="zh-CN" altLang="en-US" sz="2400" b="1">
              <a:solidFill>
                <a:srgbClr val="275A8B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7417" name="文本框 15"/>
          <p:cNvSpPr txBox="1"/>
          <p:nvPr/>
        </p:nvSpPr>
        <p:spPr>
          <a:xfrm>
            <a:off x="1148080" y="3025140"/>
            <a:ext cx="406654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显著的经济效益</a:t>
            </a:r>
            <a:endParaRPr lang="zh-CN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突出的社会效益</a:t>
            </a:r>
            <a:endParaRPr lang="zh-CN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高层次项目荣誉</a:t>
            </a:r>
            <a:endParaRPr lang="zh-CN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名人或国家领导的关注</a:t>
            </a:r>
            <a:endParaRPr lang="zh-CN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历史标志性竞赛成果</a:t>
            </a:r>
            <a:endParaRPr lang="zh-CN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高规格媒体报道</a:t>
            </a:r>
            <a:endParaRPr lang="zh-CN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598170" y="567690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175" name="文本框 6"/>
          <p:cNvSpPr txBox="1"/>
          <p:nvPr>
            <p:custDataLst>
              <p:tags r:id="rId2"/>
            </p:custDataLst>
          </p:nvPr>
        </p:nvSpPr>
        <p:spPr>
          <a:xfrm>
            <a:off x="2663825" y="1269365"/>
            <a:ext cx="6838950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封面设计的加分项：项目“卖点”与配图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828665" y="2232660"/>
            <a:ext cx="0" cy="3941445"/>
          </a:xfrm>
          <a:prstGeom prst="line">
            <a:avLst/>
          </a:prstGeom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14"/>
          <p:cNvSpPr txBox="1"/>
          <p:nvPr>
            <p:custDataLst>
              <p:tags r:id="rId3"/>
            </p:custDataLst>
          </p:nvPr>
        </p:nvSpPr>
        <p:spPr>
          <a:xfrm>
            <a:off x="6054090" y="2308860"/>
            <a:ext cx="58877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>
                <a:solidFill>
                  <a:srgbClr val="275A8B"/>
                </a:solidFill>
                <a:latin typeface="汉仪雅酷黑简" panose="00020600040101010101" charset="-122"/>
                <a:ea typeface="汉仪雅酷黑简" panose="00020600040101010101" charset="-122"/>
              </a:rPr>
              <a:t>合理配置背景图及主图，提升评委的“好感”</a:t>
            </a:r>
            <a:endParaRPr lang="zh-CN" altLang="en-US" sz="2400" b="1">
              <a:solidFill>
                <a:srgbClr val="275A8B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6" name="文本框 15"/>
          <p:cNvSpPr txBox="1"/>
          <p:nvPr>
            <p:custDataLst>
              <p:tags r:id="rId4"/>
            </p:custDataLst>
          </p:nvPr>
        </p:nvSpPr>
        <p:spPr>
          <a:xfrm>
            <a:off x="6384290" y="3025140"/>
            <a:ext cx="487045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背景配图要与项目要有</a:t>
            </a:r>
            <a:r>
              <a:rPr lang="zh-CN" altLang="zh-CN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关联度</a:t>
            </a:r>
            <a:endParaRPr lang="zh-CN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主图选择建议为</a:t>
            </a:r>
            <a:r>
              <a:rPr lang="zh-CN" altLang="zh-CN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“负责人”“负责人+产品”“负责人+展示企业背景”“负责人+收益对象”</a:t>
            </a:r>
            <a:endParaRPr lang="zh-CN" altLang="zh-CN" sz="20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背景色系能</a:t>
            </a:r>
            <a:r>
              <a:rPr lang="zh-CN" altLang="zh-CN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体现项目的赛道、类别、组别、内容</a:t>
            </a:r>
            <a:r>
              <a: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，例如海洋项目可选择蓝色系</a:t>
            </a:r>
            <a:endParaRPr lang="zh-CN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41"/>
          <p:cNvPicPr>
            <a:picLocks noChangeAspect="1"/>
          </p:cNvPicPr>
          <p:nvPr/>
        </p:nvPicPr>
        <p:blipFill>
          <a:blip r:embed="rId1">
            <a:lum bright="72000" contrast="-78000"/>
          </a:blip>
          <a:stretch>
            <a:fillRect/>
          </a:stretch>
        </p:blipFill>
        <p:spPr>
          <a:xfrm>
            <a:off x="0" y="-24130"/>
            <a:ext cx="12192000" cy="690689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-635" y="1936750"/>
            <a:ext cx="12192000" cy="2964180"/>
          </a:xfrm>
          <a:prstGeom prst="roundRect">
            <a:avLst>
              <a:gd name="adj" fmla="val 0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220" name="文本框 4"/>
          <p:cNvSpPr txBox="1"/>
          <p:nvPr/>
        </p:nvSpPr>
        <p:spPr>
          <a:xfrm>
            <a:off x="4871403" y="3428683"/>
            <a:ext cx="3278187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ctr"/>
            <a:r>
              <a:rPr lang="zh-CN" altLang="en-US" sz="4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项目概述模块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1" name="文本框 5"/>
          <p:cNvSpPr txBox="1"/>
          <p:nvPr/>
        </p:nvSpPr>
        <p:spPr>
          <a:xfrm>
            <a:off x="4630420" y="4220845"/>
            <a:ext cx="604456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项目概述是对项目的高度凝练，决定了评委的“起评分</a:t>
            </a:r>
            <a:r>
              <a:rPr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endParaRPr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222" name="文本框 2"/>
          <p:cNvSpPr txBox="1"/>
          <p:nvPr/>
        </p:nvSpPr>
        <p:spPr>
          <a:xfrm>
            <a:off x="4839970" y="2032635"/>
            <a:ext cx="25120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en-US" altLang="zh-CN" sz="9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484610" y="6105525"/>
            <a:ext cx="515620" cy="542290"/>
            <a:chOff x="6878" y="4720"/>
            <a:chExt cx="812" cy="854"/>
          </a:xfrm>
        </p:grpSpPr>
        <p:sp>
          <p:nvSpPr>
            <p:cNvPr id="4" name="矩形 3"/>
            <p:cNvSpPr/>
            <p:nvPr/>
          </p:nvSpPr>
          <p:spPr>
            <a:xfrm>
              <a:off x="6878" y="4720"/>
              <a:ext cx="603" cy="60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88" y="4970"/>
              <a:ext cx="603" cy="6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3500" y="1378585"/>
            <a:ext cx="883920" cy="689610"/>
            <a:chOff x="10170" y="1950"/>
            <a:chExt cx="1680" cy="1311"/>
          </a:xfrm>
        </p:grpSpPr>
        <p:sp>
          <p:nvSpPr>
            <p:cNvPr id="13" name="任意多边形 12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梯形 14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08235" y="1385570"/>
            <a:ext cx="883920" cy="689610"/>
            <a:chOff x="10170" y="1950"/>
            <a:chExt cx="1680" cy="1311"/>
          </a:xfrm>
        </p:grpSpPr>
        <p:sp>
          <p:nvSpPr>
            <p:cNvPr id="7" name="任意多边形 6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Freeform: Shape 31"/>
          <p:cNvSpPr/>
          <p:nvPr/>
        </p:nvSpPr>
        <p:spPr bwMode="auto">
          <a:xfrm>
            <a:off x="3417570" y="3548380"/>
            <a:ext cx="1039495" cy="87947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矩形 8"/>
          <p:cNvSpPr/>
          <p:nvPr/>
        </p:nvSpPr>
        <p:spPr>
          <a:xfrm>
            <a:off x="407670" y="525145"/>
            <a:ext cx="2948305" cy="690245"/>
          </a:xfrm>
          <a:prstGeom prst="rect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07670" y="603885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项目概述作用</a:t>
            </a:r>
            <a:endParaRPr kumimoji="1"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5"/>
          <p:cNvSpPr txBox="1"/>
          <p:nvPr/>
        </p:nvSpPr>
        <p:spPr>
          <a:xfrm>
            <a:off x="874395" y="1917065"/>
            <a:ext cx="10409555" cy="141961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商业计划书的</a:t>
            </a:r>
            <a:r>
              <a:rPr lang="zh-CN" altLang="en-US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“微缩版”</a:t>
            </a:r>
            <a:r>
              <a: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，但其目的并非事无巨细地囊括商业计划书的每个细节需要</a:t>
            </a:r>
            <a:r>
              <a:rPr lang="zh-CN" altLang="en-US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精准而有力</a:t>
            </a:r>
            <a:r>
              <a: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，以结果为导向，</a:t>
            </a:r>
            <a:r>
              <a:rPr lang="zh-CN" altLang="en-US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能够回答评委心中的核心疑问</a:t>
            </a:r>
            <a:r>
              <a: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为读者提供</a:t>
            </a:r>
            <a:r>
              <a:rPr lang="zh-CN" altLang="en-US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关于项目整体情况快速而全面的了解</a:t>
            </a:r>
            <a:r>
              <a: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，确保读者在短时间内把握项目的核心价值</a:t>
            </a:r>
            <a:endParaRPr lang="zh-CN" altLang="en-US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6"/>
          <p:cNvSpPr txBox="1"/>
          <p:nvPr>
            <p:custDataLst>
              <p:tags r:id="rId2"/>
            </p:custDataLst>
          </p:nvPr>
        </p:nvSpPr>
        <p:spPr>
          <a:xfrm>
            <a:off x="2063750" y="1341120"/>
            <a:ext cx="84963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一个好的概述能让大家了解这个项目的吸引力所在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98805" y="3609975"/>
            <a:ext cx="1985645" cy="2974340"/>
            <a:chOff x="589" y="5685"/>
            <a:chExt cx="3127" cy="4684"/>
          </a:xfrm>
        </p:grpSpPr>
        <p:sp>
          <p:nvSpPr>
            <p:cNvPr id="11" name="任意多边形 10"/>
            <p:cNvSpPr/>
            <p:nvPr/>
          </p:nvSpPr>
          <p:spPr>
            <a:xfrm>
              <a:off x="589" y="5685"/>
              <a:ext cx="3086" cy="4684"/>
            </a:xfrm>
            <a:custGeom>
              <a:avLst/>
              <a:gdLst>
                <a:gd name="connsiteX0" fmla="*/ 0 w 2920"/>
                <a:gd name="connsiteY0" fmla="*/ 0 h 4684"/>
                <a:gd name="connsiteX1" fmla="*/ 1879 w 2920"/>
                <a:gd name="connsiteY1" fmla="*/ 0 h 4684"/>
                <a:gd name="connsiteX2" fmla="*/ 2920 w 2920"/>
                <a:gd name="connsiteY2" fmla="*/ 2240 h 4684"/>
                <a:gd name="connsiteX3" fmla="*/ 1879 w 2920"/>
                <a:gd name="connsiteY3" fmla="*/ 4684 h 4684"/>
                <a:gd name="connsiteX4" fmla="*/ 0 w 2920"/>
                <a:gd name="connsiteY4" fmla="*/ 4684 h 4684"/>
                <a:gd name="connsiteX5" fmla="*/ 762 w 2920"/>
                <a:gd name="connsiteY5" fmla="*/ 2329 h 4684"/>
                <a:gd name="connsiteX6" fmla="*/ 0 w 2920"/>
                <a:gd name="connsiteY6" fmla="*/ 0 h 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0" h="4684">
                  <a:moveTo>
                    <a:pt x="0" y="0"/>
                  </a:moveTo>
                  <a:lnTo>
                    <a:pt x="1879" y="0"/>
                  </a:lnTo>
                  <a:lnTo>
                    <a:pt x="2920" y="2240"/>
                  </a:lnTo>
                  <a:lnTo>
                    <a:pt x="1879" y="4684"/>
                  </a:lnTo>
                  <a:lnTo>
                    <a:pt x="0" y="4684"/>
                  </a:lnTo>
                  <a:lnTo>
                    <a:pt x="762" y="2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5A8B"/>
            </a:solidFill>
            <a:ln>
              <a:solidFill>
                <a:srgbClr val="5483C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67" name="文本框 2"/>
            <p:cNvSpPr txBox="1"/>
            <p:nvPr>
              <p:custDataLst>
                <p:tags r:id="rId3"/>
              </p:custDataLst>
            </p:nvPr>
          </p:nvSpPr>
          <p:spPr>
            <a:xfrm>
              <a:off x="755" y="5685"/>
              <a:ext cx="2396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01</a:t>
              </a:r>
              <a:endParaRPr lang="en-US" altLang="zh-CN" sz="5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27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1320" y="7644"/>
              <a:ext cx="2397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000">
                  <a:solidFill>
                    <a:srgbClr val="F2F2F2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引导与概览</a:t>
              </a:r>
              <a:endParaRPr lang="zh-CN" altLang="en-US" sz="20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867025" y="3573145"/>
            <a:ext cx="1991360" cy="3011170"/>
            <a:chOff x="4161" y="5627"/>
            <a:chExt cx="3136" cy="4742"/>
          </a:xfrm>
        </p:grpSpPr>
        <p:sp>
          <p:nvSpPr>
            <p:cNvPr id="34" name="任意多边形 33"/>
            <p:cNvSpPr/>
            <p:nvPr>
              <p:custDataLst>
                <p:tags r:id="rId5"/>
              </p:custDataLst>
            </p:nvPr>
          </p:nvSpPr>
          <p:spPr>
            <a:xfrm>
              <a:off x="4161" y="5685"/>
              <a:ext cx="3086" cy="4684"/>
            </a:xfrm>
            <a:custGeom>
              <a:avLst/>
              <a:gdLst>
                <a:gd name="connsiteX0" fmla="*/ 0 w 2920"/>
                <a:gd name="connsiteY0" fmla="*/ 0 h 4684"/>
                <a:gd name="connsiteX1" fmla="*/ 1879 w 2920"/>
                <a:gd name="connsiteY1" fmla="*/ 0 h 4684"/>
                <a:gd name="connsiteX2" fmla="*/ 2920 w 2920"/>
                <a:gd name="connsiteY2" fmla="*/ 2240 h 4684"/>
                <a:gd name="connsiteX3" fmla="*/ 1879 w 2920"/>
                <a:gd name="connsiteY3" fmla="*/ 4684 h 4684"/>
                <a:gd name="connsiteX4" fmla="*/ 0 w 2920"/>
                <a:gd name="connsiteY4" fmla="*/ 4684 h 4684"/>
                <a:gd name="connsiteX5" fmla="*/ 762 w 2920"/>
                <a:gd name="connsiteY5" fmla="*/ 2329 h 4684"/>
                <a:gd name="connsiteX6" fmla="*/ 0 w 2920"/>
                <a:gd name="connsiteY6" fmla="*/ 0 h 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0" h="4684">
                  <a:moveTo>
                    <a:pt x="0" y="0"/>
                  </a:moveTo>
                  <a:lnTo>
                    <a:pt x="1879" y="0"/>
                  </a:lnTo>
                  <a:lnTo>
                    <a:pt x="2920" y="2240"/>
                  </a:lnTo>
                  <a:lnTo>
                    <a:pt x="1879" y="4684"/>
                  </a:lnTo>
                  <a:lnTo>
                    <a:pt x="0" y="4684"/>
                  </a:lnTo>
                  <a:lnTo>
                    <a:pt x="762" y="2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5A8B"/>
            </a:solidFill>
            <a:ln>
              <a:solidFill>
                <a:srgbClr val="5483C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2"/>
            <p:cNvSpPr txBox="1"/>
            <p:nvPr>
              <p:custDataLst>
                <p:tags r:id="rId6"/>
              </p:custDataLst>
            </p:nvPr>
          </p:nvSpPr>
          <p:spPr>
            <a:xfrm>
              <a:off x="4270" y="5627"/>
              <a:ext cx="2396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02</a:t>
              </a:r>
              <a:endParaRPr lang="en-US" altLang="zh-CN" sz="5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6" name="文本框 14"/>
            <p:cNvSpPr txBox="1"/>
            <p:nvPr>
              <p:custDataLst>
                <p:tags r:id="rId7"/>
              </p:custDataLst>
            </p:nvPr>
          </p:nvSpPr>
          <p:spPr>
            <a:xfrm>
              <a:off x="4901" y="7644"/>
              <a:ext cx="2397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000">
                  <a:solidFill>
                    <a:srgbClr val="F2F2F2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建立共同理解</a:t>
              </a:r>
              <a:endParaRPr lang="zh-CN" altLang="en-US" sz="20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135245" y="3573145"/>
            <a:ext cx="1997075" cy="3011170"/>
            <a:chOff x="7733" y="5627"/>
            <a:chExt cx="3145" cy="4742"/>
          </a:xfrm>
        </p:grpSpPr>
        <p:sp>
          <p:nvSpPr>
            <p:cNvPr id="48" name="任意多边形 47"/>
            <p:cNvSpPr/>
            <p:nvPr>
              <p:custDataLst>
                <p:tags r:id="rId8"/>
              </p:custDataLst>
            </p:nvPr>
          </p:nvSpPr>
          <p:spPr>
            <a:xfrm>
              <a:off x="7733" y="5685"/>
              <a:ext cx="3086" cy="4684"/>
            </a:xfrm>
            <a:custGeom>
              <a:avLst/>
              <a:gdLst>
                <a:gd name="connsiteX0" fmla="*/ 0 w 2920"/>
                <a:gd name="connsiteY0" fmla="*/ 0 h 4684"/>
                <a:gd name="connsiteX1" fmla="*/ 1879 w 2920"/>
                <a:gd name="connsiteY1" fmla="*/ 0 h 4684"/>
                <a:gd name="connsiteX2" fmla="*/ 2920 w 2920"/>
                <a:gd name="connsiteY2" fmla="*/ 2240 h 4684"/>
                <a:gd name="connsiteX3" fmla="*/ 1879 w 2920"/>
                <a:gd name="connsiteY3" fmla="*/ 4684 h 4684"/>
                <a:gd name="connsiteX4" fmla="*/ 0 w 2920"/>
                <a:gd name="connsiteY4" fmla="*/ 4684 h 4684"/>
                <a:gd name="connsiteX5" fmla="*/ 762 w 2920"/>
                <a:gd name="connsiteY5" fmla="*/ 2329 h 4684"/>
                <a:gd name="connsiteX6" fmla="*/ 0 w 2920"/>
                <a:gd name="connsiteY6" fmla="*/ 0 h 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0" h="4684">
                  <a:moveTo>
                    <a:pt x="0" y="0"/>
                  </a:moveTo>
                  <a:lnTo>
                    <a:pt x="1879" y="0"/>
                  </a:lnTo>
                  <a:lnTo>
                    <a:pt x="2920" y="2240"/>
                  </a:lnTo>
                  <a:lnTo>
                    <a:pt x="1879" y="4684"/>
                  </a:lnTo>
                  <a:lnTo>
                    <a:pt x="0" y="4684"/>
                  </a:lnTo>
                  <a:lnTo>
                    <a:pt x="762" y="2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5A8B"/>
            </a:solidFill>
            <a:ln>
              <a:solidFill>
                <a:srgbClr val="5483C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2"/>
            <p:cNvSpPr txBox="1"/>
            <p:nvPr>
              <p:custDataLst>
                <p:tags r:id="rId9"/>
              </p:custDataLst>
            </p:nvPr>
          </p:nvSpPr>
          <p:spPr>
            <a:xfrm>
              <a:off x="7855" y="5627"/>
              <a:ext cx="2396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03</a:t>
              </a:r>
              <a:endParaRPr lang="en-US" altLang="zh-CN" sz="5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8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8482" y="7644"/>
              <a:ext cx="2397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000">
                  <a:solidFill>
                    <a:srgbClr val="F2F2F2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明确项目定位</a:t>
              </a:r>
              <a:endParaRPr lang="zh-CN" altLang="en-US" sz="20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403465" y="3609975"/>
            <a:ext cx="2002790" cy="2974340"/>
            <a:chOff x="11305" y="5685"/>
            <a:chExt cx="3154" cy="4684"/>
          </a:xfrm>
        </p:grpSpPr>
        <p:sp>
          <p:nvSpPr>
            <p:cNvPr id="51" name="任意多边形 50"/>
            <p:cNvSpPr/>
            <p:nvPr>
              <p:custDataLst>
                <p:tags r:id="rId11"/>
              </p:custDataLst>
            </p:nvPr>
          </p:nvSpPr>
          <p:spPr>
            <a:xfrm>
              <a:off x="11305" y="5685"/>
              <a:ext cx="3086" cy="4684"/>
            </a:xfrm>
            <a:custGeom>
              <a:avLst/>
              <a:gdLst>
                <a:gd name="connsiteX0" fmla="*/ 0 w 2920"/>
                <a:gd name="connsiteY0" fmla="*/ 0 h 4684"/>
                <a:gd name="connsiteX1" fmla="*/ 1879 w 2920"/>
                <a:gd name="connsiteY1" fmla="*/ 0 h 4684"/>
                <a:gd name="connsiteX2" fmla="*/ 2920 w 2920"/>
                <a:gd name="connsiteY2" fmla="*/ 2240 h 4684"/>
                <a:gd name="connsiteX3" fmla="*/ 1879 w 2920"/>
                <a:gd name="connsiteY3" fmla="*/ 4684 h 4684"/>
                <a:gd name="connsiteX4" fmla="*/ 0 w 2920"/>
                <a:gd name="connsiteY4" fmla="*/ 4684 h 4684"/>
                <a:gd name="connsiteX5" fmla="*/ 762 w 2920"/>
                <a:gd name="connsiteY5" fmla="*/ 2329 h 4684"/>
                <a:gd name="connsiteX6" fmla="*/ 0 w 2920"/>
                <a:gd name="connsiteY6" fmla="*/ 0 h 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0" h="4684">
                  <a:moveTo>
                    <a:pt x="0" y="0"/>
                  </a:moveTo>
                  <a:lnTo>
                    <a:pt x="1879" y="0"/>
                  </a:lnTo>
                  <a:lnTo>
                    <a:pt x="2920" y="2240"/>
                  </a:lnTo>
                  <a:lnTo>
                    <a:pt x="1879" y="4684"/>
                  </a:lnTo>
                  <a:lnTo>
                    <a:pt x="0" y="4684"/>
                  </a:lnTo>
                  <a:lnTo>
                    <a:pt x="762" y="2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5A8B"/>
            </a:solidFill>
            <a:ln>
              <a:solidFill>
                <a:srgbClr val="5483C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2"/>
            <p:cNvSpPr txBox="1"/>
            <p:nvPr>
              <p:custDataLst>
                <p:tags r:id="rId12"/>
              </p:custDataLst>
            </p:nvPr>
          </p:nvSpPr>
          <p:spPr>
            <a:xfrm>
              <a:off x="11460" y="5685"/>
              <a:ext cx="2396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04</a:t>
              </a:r>
              <a:endParaRPr lang="en-US" altLang="zh-CN" sz="5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1" name="文本框 14"/>
            <p:cNvSpPr txBox="1"/>
            <p:nvPr>
              <p:custDataLst>
                <p:tags r:id="rId13"/>
              </p:custDataLst>
            </p:nvPr>
          </p:nvSpPr>
          <p:spPr>
            <a:xfrm>
              <a:off x="12063" y="7644"/>
              <a:ext cx="2397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000">
                  <a:solidFill>
                    <a:srgbClr val="F2F2F2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激发评委兴趣</a:t>
              </a:r>
              <a:endParaRPr lang="zh-CN" altLang="en-US" sz="20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671685" y="3609975"/>
            <a:ext cx="2008505" cy="2974340"/>
            <a:chOff x="14877" y="5685"/>
            <a:chExt cx="3163" cy="4684"/>
          </a:xfrm>
        </p:grpSpPr>
        <p:sp>
          <p:nvSpPr>
            <p:cNvPr id="54" name="任意多边形 53"/>
            <p:cNvSpPr/>
            <p:nvPr>
              <p:custDataLst>
                <p:tags r:id="rId14"/>
              </p:custDataLst>
            </p:nvPr>
          </p:nvSpPr>
          <p:spPr>
            <a:xfrm>
              <a:off x="14877" y="5685"/>
              <a:ext cx="3086" cy="4684"/>
            </a:xfrm>
            <a:custGeom>
              <a:avLst/>
              <a:gdLst>
                <a:gd name="connsiteX0" fmla="*/ 0 w 2920"/>
                <a:gd name="connsiteY0" fmla="*/ 0 h 4684"/>
                <a:gd name="connsiteX1" fmla="*/ 1879 w 2920"/>
                <a:gd name="connsiteY1" fmla="*/ 0 h 4684"/>
                <a:gd name="connsiteX2" fmla="*/ 2920 w 2920"/>
                <a:gd name="connsiteY2" fmla="*/ 2240 h 4684"/>
                <a:gd name="connsiteX3" fmla="*/ 1879 w 2920"/>
                <a:gd name="connsiteY3" fmla="*/ 4684 h 4684"/>
                <a:gd name="connsiteX4" fmla="*/ 0 w 2920"/>
                <a:gd name="connsiteY4" fmla="*/ 4684 h 4684"/>
                <a:gd name="connsiteX5" fmla="*/ 762 w 2920"/>
                <a:gd name="connsiteY5" fmla="*/ 2329 h 4684"/>
                <a:gd name="connsiteX6" fmla="*/ 0 w 2920"/>
                <a:gd name="connsiteY6" fmla="*/ 0 h 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0" h="4684">
                  <a:moveTo>
                    <a:pt x="0" y="0"/>
                  </a:moveTo>
                  <a:lnTo>
                    <a:pt x="1879" y="0"/>
                  </a:lnTo>
                  <a:lnTo>
                    <a:pt x="2920" y="2240"/>
                  </a:lnTo>
                  <a:lnTo>
                    <a:pt x="1879" y="4684"/>
                  </a:lnTo>
                  <a:lnTo>
                    <a:pt x="0" y="4684"/>
                  </a:lnTo>
                  <a:lnTo>
                    <a:pt x="762" y="2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5A8B"/>
            </a:solidFill>
            <a:ln>
              <a:solidFill>
                <a:srgbClr val="5483C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2"/>
            <p:cNvSpPr txBox="1"/>
            <p:nvPr>
              <p:custDataLst>
                <p:tags r:id="rId15"/>
              </p:custDataLst>
            </p:nvPr>
          </p:nvSpPr>
          <p:spPr>
            <a:xfrm>
              <a:off x="15043" y="5685"/>
              <a:ext cx="2396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05</a:t>
              </a:r>
              <a:endParaRPr lang="en-US" altLang="zh-CN" sz="5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2" name="文本框 14"/>
            <p:cNvSpPr txBox="1"/>
            <p:nvPr>
              <p:custDataLst>
                <p:tags r:id="rId16"/>
              </p:custDataLst>
            </p:nvPr>
          </p:nvSpPr>
          <p:spPr>
            <a:xfrm>
              <a:off x="15644" y="7644"/>
              <a:ext cx="2397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000">
                  <a:solidFill>
                    <a:srgbClr val="F2F2F2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为后续章节铺垫</a:t>
              </a:r>
              <a:endParaRPr lang="zh-CN" altLang="en-US" sz="2000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</p:grpSp>
      <p:sp>
        <p:nvSpPr>
          <p:cNvPr id="68" name="Freeform: Shape 32"/>
          <p:cNvSpPr>
            <a:spLocks noChangeAspect="1"/>
          </p:cNvSpPr>
          <p:nvPr>
            <p:custDataLst>
              <p:tags r:id="rId17"/>
            </p:custDataLst>
          </p:nvPr>
        </p:nvSpPr>
        <p:spPr bwMode="auto">
          <a:xfrm>
            <a:off x="1199232" y="5677934"/>
            <a:ext cx="582719" cy="660623"/>
          </a:xfrm>
          <a:custGeom>
            <a:avLst/>
            <a:gdLst>
              <a:gd name="connsiteX0" fmla="*/ 85348 w 296863"/>
              <a:gd name="connsiteY0" fmla="*/ 236537 h 336550"/>
              <a:gd name="connsiteX1" fmla="*/ 211516 w 296863"/>
              <a:gd name="connsiteY1" fmla="*/ 236537 h 336550"/>
              <a:gd name="connsiteX2" fmla="*/ 228601 w 296863"/>
              <a:gd name="connsiteY2" fmla="*/ 253206 h 336550"/>
              <a:gd name="connsiteX3" fmla="*/ 211516 w 296863"/>
              <a:gd name="connsiteY3" fmla="*/ 269875 h 336550"/>
              <a:gd name="connsiteX4" fmla="*/ 85348 w 296863"/>
              <a:gd name="connsiteY4" fmla="*/ 269875 h 336550"/>
              <a:gd name="connsiteX5" fmla="*/ 68263 w 296863"/>
              <a:gd name="connsiteY5" fmla="*/ 253206 h 336550"/>
              <a:gd name="connsiteX6" fmla="*/ 85348 w 296863"/>
              <a:gd name="connsiteY6" fmla="*/ 236537 h 336550"/>
              <a:gd name="connsiteX7" fmla="*/ 85348 w 296863"/>
              <a:gd name="connsiteY7" fmla="*/ 173037 h 336550"/>
              <a:gd name="connsiteX8" fmla="*/ 211516 w 296863"/>
              <a:gd name="connsiteY8" fmla="*/ 173037 h 336550"/>
              <a:gd name="connsiteX9" fmla="*/ 228601 w 296863"/>
              <a:gd name="connsiteY9" fmla="*/ 190373 h 336550"/>
              <a:gd name="connsiteX10" fmla="*/ 211516 w 296863"/>
              <a:gd name="connsiteY10" fmla="*/ 206375 h 336550"/>
              <a:gd name="connsiteX11" fmla="*/ 85348 w 296863"/>
              <a:gd name="connsiteY11" fmla="*/ 206375 h 336550"/>
              <a:gd name="connsiteX12" fmla="*/ 68263 w 296863"/>
              <a:gd name="connsiteY12" fmla="*/ 190373 h 336550"/>
              <a:gd name="connsiteX13" fmla="*/ 85348 w 296863"/>
              <a:gd name="connsiteY13" fmla="*/ 173037 h 336550"/>
              <a:gd name="connsiteX14" fmla="*/ 164614 w 296863"/>
              <a:gd name="connsiteY14" fmla="*/ 115887 h 336550"/>
              <a:gd name="connsiteX15" fmla="*/ 211625 w 296863"/>
              <a:gd name="connsiteY15" fmla="*/ 115887 h 336550"/>
              <a:gd name="connsiteX16" fmla="*/ 228601 w 296863"/>
              <a:gd name="connsiteY16" fmla="*/ 133349 h 336550"/>
              <a:gd name="connsiteX17" fmla="*/ 211625 w 296863"/>
              <a:gd name="connsiteY17" fmla="*/ 150812 h 336550"/>
              <a:gd name="connsiteX18" fmla="*/ 164614 w 296863"/>
              <a:gd name="connsiteY18" fmla="*/ 150812 h 336550"/>
              <a:gd name="connsiteX19" fmla="*/ 147638 w 296863"/>
              <a:gd name="connsiteY19" fmla="*/ 133349 h 336550"/>
              <a:gd name="connsiteX20" fmla="*/ 164614 w 296863"/>
              <a:gd name="connsiteY20" fmla="*/ 115887 h 336550"/>
              <a:gd name="connsiteX21" fmla="*/ 164614 w 296863"/>
              <a:gd name="connsiteY21" fmla="*/ 61912 h 336550"/>
              <a:gd name="connsiteX22" fmla="*/ 211625 w 296863"/>
              <a:gd name="connsiteY22" fmla="*/ 61912 h 336550"/>
              <a:gd name="connsiteX23" fmla="*/ 228601 w 296863"/>
              <a:gd name="connsiteY23" fmla="*/ 77152 h 336550"/>
              <a:gd name="connsiteX24" fmla="*/ 211625 w 296863"/>
              <a:gd name="connsiteY24" fmla="*/ 93662 h 336550"/>
              <a:gd name="connsiteX25" fmla="*/ 164614 w 296863"/>
              <a:gd name="connsiteY25" fmla="*/ 93662 h 336550"/>
              <a:gd name="connsiteX26" fmla="*/ 147638 w 296863"/>
              <a:gd name="connsiteY26" fmla="*/ 77152 h 336550"/>
              <a:gd name="connsiteX27" fmla="*/ 164614 w 296863"/>
              <a:gd name="connsiteY27" fmla="*/ 61912 h 336550"/>
              <a:gd name="connsiteX28" fmla="*/ 127397 w 296863"/>
              <a:gd name="connsiteY28" fmla="*/ 22225 h 336550"/>
              <a:gd name="connsiteX29" fmla="*/ 127397 w 296863"/>
              <a:gd name="connsiteY29" fmla="*/ 110381 h 336550"/>
              <a:gd name="connsiteX30" fmla="*/ 111621 w 296863"/>
              <a:gd name="connsiteY30" fmla="*/ 124854 h 336550"/>
              <a:gd name="connsiteX31" fmla="*/ 22225 w 296863"/>
              <a:gd name="connsiteY31" fmla="*/ 124854 h 336550"/>
              <a:gd name="connsiteX32" fmla="*/ 22225 w 296863"/>
              <a:gd name="connsiteY32" fmla="*/ 305115 h 336550"/>
              <a:gd name="connsiteX33" fmla="*/ 31427 w 296863"/>
              <a:gd name="connsiteY33" fmla="*/ 314325 h 336550"/>
              <a:gd name="connsiteX34" fmla="*/ 265436 w 296863"/>
              <a:gd name="connsiteY34" fmla="*/ 314325 h 336550"/>
              <a:gd name="connsiteX35" fmla="*/ 274638 w 296863"/>
              <a:gd name="connsiteY35" fmla="*/ 305115 h 336550"/>
              <a:gd name="connsiteX36" fmla="*/ 274638 w 296863"/>
              <a:gd name="connsiteY36" fmla="*/ 31435 h 336550"/>
              <a:gd name="connsiteX37" fmla="*/ 265436 w 296863"/>
              <a:gd name="connsiteY37" fmla="*/ 22225 h 336550"/>
              <a:gd name="connsiteX38" fmla="*/ 127397 w 296863"/>
              <a:gd name="connsiteY38" fmla="*/ 22225 h 336550"/>
              <a:gd name="connsiteX39" fmla="*/ 118220 w 296863"/>
              <a:gd name="connsiteY39" fmla="*/ 0 h 336550"/>
              <a:gd name="connsiteX40" fmla="*/ 265338 w 296863"/>
              <a:gd name="connsiteY40" fmla="*/ 0 h 336550"/>
              <a:gd name="connsiteX41" fmla="*/ 296863 w 296863"/>
              <a:gd name="connsiteY41" fmla="*/ 31551 h 336550"/>
              <a:gd name="connsiteX42" fmla="*/ 296863 w 296863"/>
              <a:gd name="connsiteY42" fmla="*/ 304999 h 336550"/>
              <a:gd name="connsiteX43" fmla="*/ 265338 w 296863"/>
              <a:gd name="connsiteY43" fmla="*/ 336550 h 336550"/>
              <a:gd name="connsiteX44" fmla="*/ 31525 w 296863"/>
              <a:gd name="connsiteY44" fmla="*/ 336550 h 336550"/>
              <a:gd name="connsiteX45" fmla="*/ 0 w 296863"/>
              <a:gd name="connsiteY45" fmla="*/ 304999 h 336550"/>
              <a:gd name="connsiteX46" fmla="*/ 0 w 296863"/>
              <a:gd name="connsiteY46" fmla="*/ 119633 h 336550"/>
              <a:gd name="connsiteX47" fmla="*/ 9195 w 296863"/>
              <a:gd name="connsiteY47" fmla="*/ 97284 h 336550"/>
              <a:gd name="connsiteX48" fmla="*/ 95889 w 296863"/>
              <a:gd name="connsiteY48" fmla="*/ 9202 h 336550"/>
              <a:gd name="connsiteX49" fmla="*/ 118220 w 296863"/>
              <a:gd name="connsiteY49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96863" h="336550">
                <a:moveTo>
                  <a:pt x="85348" y="236537"/>
                </a:moveTo>
                <a:cubicBezTo>
                  <a:pt x="85348" y="236537"/>
                  <a:pt x="85348" y="236537"/>
                  <a:pt x="211516" y="236537"/>
                </a:cubicBezTo>
                <a:cubicBezTo>
                  <a:pt x="220716" y="236537"/>
                  <a:pt x="228601" y="244231"/>
                  <a:pt x="228601" y="253206"/>
                </a:cubicBezTo>
                <a:cubicBezTo>
                  <a:pt x="228601" y="262182"/>
                  <a:pt x="220716" y="269875"/>
                  <a:pt x="211516" y="269875"/>
                </a:cubicBezTo>
                <a:cubicBezTo>
                  <a:pt x="211516" y="269875"/>
                  <a:pt x="211516" y="269875"/>
                  <a:pt x="85348" y="269875"/>
                </a:cubicBezTo>
                <a:cubicBezTo>
                  <a:pt x="76149" y="269875"/>
                  <a:pt x="68263" y="262182"/>
                  <a:pt x="68263" y="253206"/>
                </a:cubicBezTo>
                <a:cubicBezTo>
                  <a:pt x="68263" y="244231"/>
                  <a:pt x="76149" y="236537"/>
                  <a:pt x="85348" y="236537"/>
                </a:cubicBezTo>
                <a:close/>
                <a:moveTo>
                  <a:pt x="85348" y="173037"/>
                </a:moveTo>
                <a:cubicBezTo>
                  <a:pt x="85348" y="173037"/>
                  <a:pt x="85348" y="173037"/>
                  <a:pt x="211516" y="173037"/>
                </a:cubicBezTo>
                <a:cubicBezTo>
                  <a:pt x="220716" y="173037"/>
                  <a:pt x="228601" y="181038"/>
                  <a:pt x="228601" y="190373"/>
                </a:cubicBezTo>
                <a:cubicBezTo>
                  <a:pt x="228601" y="199707"/>
                  <a:pt x="220716" y="206375"/>
                  <a:pt x="211516" y="206375"/>
                </a:cubicBezTo>
                <a:cubicBezTo>
                  <a:pt x="211516" y="206375"/>
                  <a:pt x="211516" y="206375"/>
                  <a:pt x="85348" y="206375"/>
                </a:cubicBezTo>
                <a:cubicBezTo>
                  <a:pt x="76149" y="206375"/>
                  <a:pt x="68263" y="199707"/>
                  <a:pt x="68263" y="190373"/>
                </a:cubicBezTo>
                <a:cubicBezTo>
                  <a:pt x="68263" y="181038"/>
                  <a:pt x="76149" y="173037"/>
                  <a:pt x="85348" y="173037"/>
                </a:cubicBezTo>
                <a:close/>
                <a:moveTo>
                  <a:pt x="164614" y="115887"/>
                </a:moveTo>
                <a:cubicBezTo>
                  <a:pt x="164614" y="115887"/>
                  <a:pt x="164614" y="115887"/>
                  <a:pt x="211625" y="115887"/>
                </a:cubicBezTo>
                <a:cubicBezTo>
                  <a:pt x="220766" y="115887"/>
                  <a:pt x="228601" y="123946"/>
                  <a:pt x="228601" y="133349"/>
                </a:cubicBezTo>
                <a:cubicBezTo>
                  <a:pt x="228601" y="142752"/>
                  <a:pt x="220766" y="150812"/>
                  <a:pt x="211625" y="150812"/>
                </a:cubicBezTo>
                <a:cubicBezTo>
                  <a:pt x="211625" y="150812"/>
                  <a:pt x="211625" y="150812"/>
                  <a:pt x="164614" y="150812"/>
                </a:cubicBezTo>
                <a:cubicBezTo>
                  <a:pt x="155473" y="150812"/>
                  <a:pt x="147638" y="142752"/>
                  <a:pt x="147638" y="133349"/>
                </a:cubicBezTo>
                <a:cubicBezTo>
                  <a:pt x="147638" y="123946"/>
                  <a:pt x="155473" y="115887"/>
                  <a:pt x="164614" y="115887"/>
                </a:cubicBezTo>
                <a:close/>
                <a:moveTo>
                  <a:pt x="164614" y="61912"/>
                </a:moveTo>
                <a:cubicBezTo>
                  <a:pt x="164614" y="61912"/>
                  <a:pt x="164614" y="61912"/>
                  <a:pt x="211625" y="61912"/>
                </a:cubicBezTo>
                <a:cubicBezTo>
                  <a:pt x="220766" y="61912"/>
                  <a:pt x="228601" y="68262"/>
                  <a:pt x="228601" y="77152"/>
                </a:cubicBezTo>
                <a:cubicBezTo>
                  <a:pt x="228601" y="86042"/>
                  <a:pt x="220766" y="93662"/>
                  <a:pt x="211625" y="93662"/>
                </a:cubicBezTo>
                <a:cubicBezTo>
                  <a:pt x="211625" y="93662"/>
                  <a:pt x="211625" y="93662"/>
                  <a:pt x="164614" y="93662"/>
                </a:cubicBezTo>
                <a:cubicBezTo>
                  <a:pt x="155473" y="93662"/>
                  <a:pt x="147638" y="86042"/>
                  <a:pt x="147638" y="77152"/>
                </a:cubicBezTo>
                <a:cubicBezTo>
                  <a:pt x="147638" y="68262"/>
                  <a:pt x="155473" y="61912"/>
                  <a:pt x="164614" y="61912"/>
                </a:cubicBezTo>
                <a:close/>
                <a:moveTo>
                  <a:pt x="127397" y="22225"/>
                </a:moveTo>
                <a:cubicBezTo>
                  <a:pt x="127397" y="22225"/>
                  <a:pt x="127397" y="22225"/>
                  <a:pt x="127397" y="110381"/>
                </a:cubicBezTo>
                <a:cubicBezTo>
                  <a:pt x="127397" y="118276"/>
                  <a:pt x="119509" y="124854"/>
                  <a:pt x="111621" y="124854"/>
                </a:cubicBezTo>
                <a:cubicBezTo>
                  <a:pt x="111621" y="124854"/>
                  <a:pt x="111621" y="124854"/>
                  <a:pt x="22225" y="124854"/>
                </a:cubicBezTo>
                <a:cubicBezTo>
                  <a:pt x="22225" y="124854"/>
                  <a:pt x="22225" y="124854"/>
                  <a:pt x="22225" y="305115"/>
                </a:cubicBezTo>
                <a:cubicBezTo>
                  <a:pt x="22225" y="310378"/>
                  <a:pt x="26169" y="314325"/>
                  <a:pt x="31427" y="314325"/>
                </a:cubicBezTo>
                <a:cubicBezTo>
                  <a:pt x="31427" y="314325"/>
                  <a:pt x="31427" y="314325"/>
                  <a:pt x="265436" y="314325"/>
                </a:cubicBezTo>
                <a:cubicBezTo>
                  <a:pt x="270694" y="314325"/>
                  <a:pt x="274638" y="310378"/>
                  <a:pt x="274638" y="305115"/>
                </a:cubicBezTo>
                <a:lnTo>
                  <a:pt x="274638" y="31435"/>
                </a:lnTo>
                <a:cubicBezTo>
                  <a:pt x="274638" y="26172"/>
                  <a:pt x="270694" y="22225"/>
                  <a:pt x="265436" y="22225"/>
                </a:cubicBezTo>
                <a:cubicBezTo>
                  <a:pt x="265436" y="22225"/>
                  <a:pt x="265436" y="22225"/>
                  <a:pt x="127397" y="22225"/>
                </a:cubicBezTo>
                <a:close/>
                <a:moveTo>
                  <a:pt x="118220" y="0"/>
                </a:moveTo>
                <a:cubicBezTo>
                  <a:pt x="118220" y="0"/>
                  <a:pt x="118220" y="0"/>
                  <a:pt x="265338" y="0"/>
                </a:cubicBezTo>
                <a:cubicBezTo>
                  <a:pt x="282414" y="0"/>
                  <a:pt x="296863" y="14461"/>
                  <a:pt x="296863" y="31551"/>
                </a:cubicBezTo>
                <a:cubicBezTo>
                  <a:pt x="296863" y="31551"/>
                  <a:pt x="296863" y="31551"/>
                  <a:pt x="296863" y="304999"/>
                </a:cubicBezTo>
                <a:cubicBezTo>
                  <a:pt x="296863" y="322089"/>
                  <a:pt x="282414" y="336550"/>
                  <a:pt x="265338" y="336550"/>
                </a:cubicBezTo>
                <a:cubicBezTo>
                  <a:pt x="265338" y="336550"/>
                  <a:pt x="265338" y="336550"/>
                  <a:pt x="31525" y="336550"/>
                </a:cubicBezTo>
                <a:cubicBezTo>
                  <a:pt x="14449" y="336550"/>
                  <a:pt x="0" y="322089"/>
                  <a:pt x="0" y="304999"/>
                </a:cubicBezTo>
                <a:cubicBezTo>
                  <a:pt x="0" y="304999"/>
                  <a:pt x="0" y="304999"/>
                  <a:pt x="0" y="119633"/>
                </a:cubicBezTo>
                <a:cubicBezTo>
                  <a:pt x="0" y="110430"/>
                  <a:pt x="3941" y="102542"/>
                  <a:pt x="9195" y="97284"/>
                </a:cubicBezTo>
                <a:cubicBezTo>
                  <a:pt x="9195" y="97284"/>
                  <a:pt x="9195" y="97284"/>
                  <a:pt x="95889" y="9202"/>
                </a:cubicBezTo>
                <a:cubicBezTo>
                  <a:pt x="102457" y="3944"/>
                  <a:pt x="110339" y="0"/>
                  <a:pt x="118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9" name="Freeform: Shape 30"/>
          <p:cNvSpPr/>
          <p:nvPr>
            <p:custDataLst>
              <p:tags r:id="rId18"/>
            </p:custDataLst>
          </p:nvPr>
        </p:nvSpPr>
        <p:spPr bwMode="auto">
          <a:xfrm>
            <a:off x="5640846" y="5661443"/>
            <a:ext cx="696595" cy="693606"/>
          </a:xfrm>
          <a:custGeom>
            <a:avLst/>
            <a:gdLst>
              <a:gd name="connsiteX0" fmla="*/ 315609 w 338137"/>
              <a:gd name="connsiteY0" fmla="*/ 185737 h 336550"/>
              <a:gd name="connsiteX1" fmla="*/ 338137 w 338137"/>
              <a:gd name="connsiteY1" fmla="*/ 185737 h 336550"/>
              <a:gd name="connsiteX2" fmla="*/ 185737 w 338137"/>
              <a:gd name="connsiteY2" fmla="*/ 336550 h 336550"/>
              <a:gd name="connsiteX3" fmla="*/ 185737 w 338137"/>
              <a:gd name="connsiteY3" fmla="*/ 314256 h 336550"/>
              <a:gd name="connsiteX4" fmla="*/ 315609 w 338137"/>
              <a:gd name="connsiteY4" fmla="*/ 185737 h 336550"/>
              <a:gd name="connsiteX5" fmla="*/ 249042 w 338137"/>
              <a:gd name="connsiteY5" fmla="*/ 185737 h 336550"/>
              <a:gd name="connsiteX6" fmla="*/ 271462 w 338137"/>
              <a:gd name="connsiteY6" fmla="*/ 185737 h 336550"/>
              <a:gd name="connsiteX7" fmla="*/ 185737 w 338137"/>
              <a:gd name="connsiteY7" fmla="*/ 269875 h 336550"/>
              <a:gd name="connsiteX8" fmla="*/ 185737 w 338137"/>
              <a:gd name="connsiteY8" fmla="*/ 247870 h 336550"/>
              <a:gd name="connsiteX9" fmla="*/ 249042 w 338137"/>
              <a:gd name="connsiteY9" fmla="*/ 185737 h 336550"/>
              <a:gd name="connsiteX10" fmla="*/ 66675 w 338137"/>
              <a:gd name="connsiteY10" fmla="*/ 185737 h 336550"/>
              <a:gd name="connsiteX11" fmla="*/ 89095 w 338137"/>
              <a:gd name="connsiteY11" fmla="*/ 185737 h 336550"/>
              <a:gd name="connsiteX12" fmla="*/ 152400 w 338137"/>
              <a:gd name="connsiteY12" fmla="*/ 247870 h 336550"/>
              <a:gd name="connsiteX13" fmla="*/ 152400 w 338137"/>
              <a:gd name="connsiteY13" fmla="*/ 269875 h 336550"/>
              <a:gd name="connsiteX14" fmla="*/ 66675 w 338137"/>
              <a:gd name="connsiteY14" fmla="*/ 185737 h 336550"/>
              <a:gd name="connsiteX15" fmla="*/ 0 w 338137"/>
              <a:gd name="connsiteY15" fmla="*/ 185737 h 336550"/>
              <a:gd name="connsiteX16" fmla="*/ 22528 w 338137"/>
              <a:gd name="connsiteY16" fmla="*/ 185737 h 336550"/>
              <a:gd name="connsiteX17" fmla="*/ 152400 w 338137"/>
              <a:gd name="connsiteY17" fmla="*/ 314256 h 336550"/>
              <a:gd name="connsiteX18" fmla="*/ 152400 w 338137"/>
              <a:gd name="connsiteY18" fmla="*/ 336550 h 336550"/>
              <a:gd name="connsiteX19" fmla="*/ 0 w 338137"/>
              <a:gd name="connsiteY19" fmla="*/ 185737 h 336550"/>
              <a:gd name="connsiteX20" fmla="*/ 169069 w 338137"/>
              <a:gd name="connsiteY20" fmla="*/ 127000 h 336550"/>
              <a:gd name="connsiteX21" fmla="*/ 186045 w 338137"/>
              <a:gd name="connsiteY21" fmla="*/ 130918 h 336550"/>
              <a:gd name="connsiteX22" fmla="*/ 205633 w 338137"/>
              <a:gd name="connsiteY22" fmla="*/ 150506 h 336550"/>
              <a:gd name="connsiteX23" fmla="*/ 209550 w 338137"/>
              <a:gd name="connsiteY23" fmla="*/ 167482 h 336550"/>
              <a:gd name="connsiteX24" fmla="*/ 205633 w 338137"/>
              <a:gd name="connsiteY24" fmla="*/ 184458 h 336550"/>
              <a:gd name="connsiteX25" fmla="*/ 186045 w 338137"/>
              <a:gd name="connsiteY25" fmla="*/ 204046 h 336550"/>
              <a:gd name="connsiteX26" fmla="*/ 169069 w 338137"/>
              <a:gd name="connsiteY26" fmla="*/ 207963 h 336550"/>
              <a:gd name="connsiteX27" fmla="*/ 152093 w 338137"/>
              <a:gd name="connsiteY27" fmla="*/ 204046 h 336550"/>
              <a:gd name="connsiteX28" fmla="*/ 132505 w 338137"/>
              <a:gd name="connsiteY28" fmla="*/ 184458 h 336550"/>
              <a:gd name="connsiteX29" fmla="*/ 128587 w 338137"/>
              <a:gd name="connsiteY29" fmla="*/ 167482 h 336550"/>
              <a:gd name="connsiteX30" fmla="*/ 132505 w 338137"/>
              <a:gd name="connsiteY30" fmla="*/ 150506 h 336550"/>
              <a:gd name="connsiteX31" fmla="*/ 152093 w 338137"/>
              <a:gd name="connsiteY31" fmla="*/ 130918 h 336550"/>
              <a:gd name="connsiteX32" fmla="*/ 169069 w 338137"/>
              <a:gd name="connsiteY32" fmla="*/ 127000 h 336550"/>
              <a:gd name="connsiteX33" fmla="*/ 185737 w 338137"/>
              <a:gd name="connsiteY33" fmla="*/ 65087 h 336550"/>
              <a:gd name="connsiteX34" fmla="*/ 271462 w 338137"/>
              <a:gd name="connsiteY34" fmla="*/ 150812 h 336550"/>
              <a:gd name="connsiteX35" fmla="*/ 249042 w 338137"/>
              <a:gd name="connsiteY35" fmla="*/ 150812 h 336550"/>
              <a:gd name="connsiteX36" fmla="*/ 185737 w 338137"/>
              <a:gd name="connsiteY36" fmla="*/ 87507 h 336550"/>
              <a:gd name="connsiteX37" fmla="*/ 185737 w 338137"/>
              <a:gd name="connsiteY37" fmla="*/ 65087 h 336550"/>
              <a:gd name="connsiteX38" fmla="*/ 152400 w 338137"/>
              <a:gd name="connsiteY38" fmla="*/ 65087 h 336550"/>
              <a:gd name="connsiteX39" fmla="*/ 152400 w 338137"/>
              <a:gd name="connsiteY39" fmla="*/ 87507 h 336550"/>
              <a:gd name="connsiteX40" fmla="*/ 89095 w 338137"/>
              <a:gd name="connsiteY40" fmla="*/ 150812 h 336550"/>
              <a:gd name="connsiteX41" fmla="*/ 66675 w 338137"/>
              <a:gd name="connsiteY41" fmla="*/ 150812 h 336550"/>
              <a:gd name="connsiteX42" fmla="*/ 152400 w 338137"/>
              <a:gd name="connsiteY42" fmla="*/ 65087 h 336550"/>
              <a:gd name="connsiteX43" fmla="*/ 185737 w 338137"/>
              <a:gd name="connsiteY43" fmla="*/ 0 h 336550"/>
              <a:gd name="connsiteX44" fmla="*/ 338137 w 338137"/>
              <a:gd name="connsiteY44" fmla="*/ 150813 h 336550"/>
              <a:gd name="connsiteX45" fmla="*/ 315609 w 338137"/>
              <a:gd name="connsiteY45" fmla="*/ 150813 h 336550"/>
              <a:gd name="connsiteX46" fmla="*/ 185737 w 338137"/>
              <a:gd name="connsiteY46" fmla="*/ 22294 h 336550"/>
              <a:gd name="connsiteX47" fmla="*/ 185737 w 338137"/>
              <a:gd name="connsiteY47" fmla="*/ 0 h 336550"/>
              <a:gd name="connsiteX48" fmla="*/ 152400 w 338137"/>
              <a:gd name="connsiteY48" fmla="*/ 0 h 336550"/>
              <a:gd name="connsiteX49" fmla="*/ 152400 w 338137"/>
              <a:gd name="connsiteY49" fmla="*/ 22294 h 336550"/>
              <a:gd name="connsiteX50" fmla="*/ 22528 w 338137"/>
              <a:gd name="connsiteY50" fmla="*/ 150813 h 336550"/>
              <a:gd name="connsiteX51" fmla="*/ 0 w 338137"/>
              <a:gd name="connsiteY51" fmla="*/ 150813 h 336550"/>
              <a:gd name="connsiteX52" fmla="*/ 152400 w 338137"/>
              <a:gd name="connsiteY52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38137" h="336550">
                <a:moveTo>
                  <a:pt x="315609" y="185737"/>
                </a:moveTo>
                <a:cubicBezTo>
                  <a:pt x="315609" y="185737"/>
                  <a:pt x="315609" y="185737"/>
                  <a:pt x="338137" y="185737"/>
                </a:cubicBezTo>
                <a:cubicBezTo>
                  <a:pt x="330186" y="265734"/>
                  <a:pt x="266576" y="328682"/>
                  <a:pt x="185737" y="336550"/>
                </a:cubicBezTo>
                <a:cubicBezTo>
                  <a:pt x="185737" y="336550"/>
                  <a:pt x="185737" y="336550"/>
                  <a:pt x="185737" y="314256"/>
                </a:cubicBezTo>
                <a:cubicBezTo>
                  <a:pt x="253323" y="306388"/>
                  <a:pt x="307657" y="252620"/>
                  <a:pt x="315609" y="185737"/>
                </a:cubicBezTo>
                <a:close/>
                <a:moveTo>
                  <a:pt x="249042" y="185737"/>
                </a:moveTo>
                <a:cubicBezTo>
                  <a:pt x="249042" y="185737"/>
                  <a:pt x="249042" y="185737"/>
                  <a:pt x="271462" y="185737"/>
                </a:cubicBezTo>
                <a:cubicBezTo>
                  <a:pt x="264868" y="228453"/>
                  <a:pt x="229259" y="263403"/>
                  <a:pt x="185737" y="269875"/>
                </a:cubicBezTo>
                <a:cubicBezTo>
                  <a:pt x="185737" y="269875"/>
                  <a:pt x="185737" y="269875"/>
                  <a:pt x="185737" y="247870"/>
                </a:cubicBezTo>
                <a:cubicBezTo>
                  <a:pt x="217390" y="241398"/>
                  <a:pt x="242448" y="216804"/>
                  <a:pt x="249042" y="185737"/>
                </a:cubicBezTo>
                <a:close/>
                <a:moveTo>
                  <a:pt x="66675" y="185737"/>
                </a:moveTo>
                <a:cubicBezTo>
                  <a:pt x="66675" y="185737"/>
                  <a:pt x="66675" y="185737"/>
                  <a:pt x="89095" y="185737"/>
                </a:cubicBezTo>
                <a:cubicBezTo>
                  <a:pt x="95689" y="216804"/>
                  <a:pt x="120747" y="241398"/>
                  <a:pt x="152400" y="247870"/>
                </a:cubicBezTo>
                <a:cubicBezTo>
                  <a:pt x="152400" y="247870"/>
                  <a:pt x="152400" y="247870"/>
                  <a:pt x="152400" y="269875"/>
                </a:cubicBezTo>
                <a:cubicBezTo>
                  <a:pt x="108878" y="263403"/>
                  <a:pt x="73269" y="228453"/>
                  <a:pt x="66675" y="185737"/>
                </a:cubicBezTo>
                <a:close/>
                <a:moveTo>
                  <a:pt x="0" y="185737"/>
                </a:moveTo>
                <a:cubicBezTo>
                  <a:pt x="0" y="185737"/>
                  <a:pt x="0" y="185737"/>
                  <a:pt x="22528" y="185737"/>
                </a:cubicBezTo>
                <a:cubicBezTo>
                  <a:pt x="30480" y="252620"/>
                  <a:pt x="84814" y="306388"/>
                  <a:pt x="152400" y="314256"/>
                </a:cubicBezTo>
                <a:cubicBezTo>
                  <a:pt x="152400" y="314256"/>
                  <a:pt x="152400" y="314256"/>
                  <a:pt x="152400" y="336550"/>
                </a:cubicBezTo>
                <a:cubicBezTo>
                  <a:pt x="71561" y="328682"/>
                  <a:pt x="7951" y="265734"/>
                  <a:pt x="0" y="185737"/>
                </a:cubicBezTo>
                <a:close/>
                <a:moveTo>
                  <a:pt x="169069" y="127000"/>
                </a:moveTo>
                <a:cubicBezTo>
                  <a:pt x="175598" y="127000"/>
                  <a:pt x="180821" y="128306"/>
                  <a:pt x="186045" y="130918"/>
                </a:cubicBezTo>
                <a:cubicBezTo>
                  <a:pt x="195186" y="134835"/>
                  <a:pt x="201715" y="141365"/>
                  <a:pt x="205633" y="150506"/>
                </a:cubicBezTo>
                <a:cubicBezTo>
                  <a:pt x="208244" y="155729"/>
                  <a:pt x="209550" y="160952"/>
                  <a:pt x="209550" y="167482"/>
                </a:cubicBezTo>
                <a:cubicBezTo>
                  <a:pt x="209550" y="174011"/>
                  <a:pt x="208244" y="179234"/>
                  <a:pt x="205633" y="184458"/>
                </a:cubicBezTo>
                <a:cubicBezTo>
                  <a:pt x="201715" y="193599"/>
                  <a:pt x="195186" y="200128"/>
                  <a:pt x="186045" y="204046"/>
                </a:cubicBezTo>
                <a:cubicBezTo>
                  <a:pt x="180821" y="206657"/>
                  <a:pt x="175598" y="207963"/>
                  <a:pt x="169069" y="207963"/>
                </a:cubicBezTo>
                <a:cubicBezTo>
                  <a:pt x="162539" y="207963"/>
                  <a:pt x="157316" y="206657"/>
                  <a:pt x="152093" y="204046"/>
                </a:cubicBezTo>
                <a:cubicBezTo>
                  <a:pt x="142952" y="200128"/>
                  <a:pt x="136422" y="193599"/>
                  <a:pt x="132505" y="184458"/>
                </a:cubicBezTo>
                <a:cubicBezTo>
                  <a:pt x="129893" y="179234"/>
                  <a:pt x="128587" y="174011"/>
                  <a:pt x="128587" y="167482"/>
                </a:cubicBezTo>
                <a:cubicBezTo>
                  <a:pt x="128587" y="160952"/>
                  <a:pt x="129893" y="155729"/>
                  <a:pt x="132505" y="150506"/>
                </a:cubicBezTo>
                <a:cubicBezTo>
                  <a:pt x="136422" y="141365"/>
                  <a:pt x="142952" y="134835"/>
                  <a:pt x="152093" y="130918"/>
                </a:cubicBezTo>
                <a:cubicBezTo>
                  <a:pt x="157316" y="128306"/>
                  <a:pt x="162539" y="127000"/>
                  <a:pt x="169069" y="127000"/>
                </a:cubicBezTo>
                <a:close/>
                <a:moveTo>
                  <a:pt x="185737" y="65087"/>
                </a:moveTo>
                <a:cubicBezTo>
                  <a:pt x="229259" y="71681"/>
                  <a:pt x="264868" y="107290"/>
                  <a:pt x="271462" y="150812"/>
                </a:cubicBezTo>
                <a:cubicBezTo>
                  <a:pt x="271462" y="150812"/>
                  <a:pt x="271462" y="150812"/>
                  <a:pt x="249042" y="150812"/>
                </a:cubicBezTo>
                <a:cubicBezTo>
                  <a:pt x="242448" y="119159"/>
                  <a:pt x="217390" y="94101"/>
                  <a:pt x="185737" y="87507"/>
                </a:cubicBezTo>
                <a:cubicBezTo>
                  <a:pt x="185737" y="87507"/>
                  <a:pt x="185737" y="87507"/>
                  <a:pt x="185737" y="65087"/>
                </a:cubicBezTo>
                <a:close/>
                <a:moveTo>
                  <a:pt x="152400" y="65087"/>
                </a:moveTo>
                <a:cubicBezTo>
                  <a:pt x="152400" y="65087"/>
                  <a:pt x="152400" y="65087"/>
                  <a:pt x="152400" y="87507"/>
                </a:cubicBezTo>
                <a:cubicBezTo>
                  <a:pt x="120747" y="94101"/>
                  <a:pt x="95689" y="119159"/>
                  <a:pt x="89095" y="150812"/>
                </a:cubicBezTo>
                <a:lnTo>
                  <a:pt x="66675" y="150812"/>
                </a:lnTo>
                <a:cubicBezTo>
                  <a:pt x="73269" y="107290"/>
                  <a:pt x="108878" y="71681"/>
                  <a:pt x="152400" y="65087"/>
                </a:cubicBezTo>
                <a:close/>
                <a:moveTo>
                  <a:pt x="185737" y="0"/>
                </a:moveTo>
                <a:cubicBezTo>
                  <a:pt x="266576" y="7868"/>
                  <a:pt x="330186" y="70816"/>
                  <a:pt x="338137" y="150813"/>
                </a:cubicBezTo>
                <a:cubicBezTo>
                  <a:pt x="338137" y="150813"/>
                  <a:pt x="338137" y="150813"/>
                  <a:pt x="315609" y="150813"/>
                </a:cubicBezTo>
                <a:cubicBezTo>
                  <a:pt x="307657" y="83930"/>
                  <a:pt x="253323" y="30162"/>
                  <a:pt x="185737" y="22294"/>
                </a:cubicBezTo>
                <a:cubicBezTo>
                  <a:pt x="185737" y="22294"/>
                  <a:pt x="185737" y="22294"/>
                  <a:pt x="185737" y="0"/>
                </a:cubicBezTo>
                <a:close/>
                <a:moveTo>
                  <a:pt x="152400" y="0"/>
                </a:moveTo>
                <a:cubicBezTo>
                  <a:pt x="152400" y="0"/>
                  <a:pt x="152400" y="0"/>
                  <a:pt x="152400" y="22294"/>
                </a:cubicBezTo>
                <a:cubicBezTo>
                  <a:pt x="84814" y="30162"/>
                  <a:pt x="30480" y="83930"/>
                  <a:pt x="22528" y="150813"/>
                </a:cubicBezTo>
                <a:cubicBezTo>
                  <a:pt x="22528" y="150813"/>
                  <a:pt x="22528" y="150813"/>
                  <a:pt x="0" y="150813"/>
                </a:cubicBezTo>
                <a:cubicBezTo>
                  <a:pt x="7951" y="70816"/>
                  <a:pt x="71561" y="7868"/>
                  <a:pt x="1524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70" name="Freeform: Shape 34"/>
          <p:cNvSpPr/>
          <p:nvPr>
            <p:custDataLst>
              <p:tags r:id="rId19"/>
            </p:custDataLst>
          </p:nvPr>
        </p:nvSpPr>
        <p:spPr bwMode="auto">
          <a:xfrm>
            <a:off x="8074801" y="5747986"/>
            <a:ext cx="461010" cy="520520"/>
          </a:xfrm>
          <a:custGeom>
            <a:avLst/>
            <a:gdLst>
              <a:gd name="connsiteX0" fmla="*/ 83998 w 298823"/>
              <a:gd name="connsiteY0" fmla="*/ 191940 h 336988"/>
              <a:gd name="connsiteX1" fmla="*/ 75231 w 298823"/>
              <a:gd name="connsiteY1" fmla="*/ 198416 h 336988"/>
              <a:gd name="connsiteX2" fmla="*/ 73932 w 298823"/>
              <a:gd name="connsiteY2" fmla="*/ 208776 h 336988"/>
              <a:gd name="connsiteX3" fmla="*/ 80426 w 298823"/>
              <a:gd name="connsiteY3" fmla="*/ 217842 h 336988"/>
              <a:gd name="connsiteX4" fmla="*/ 115496 w 298823"/>
              <a:gd name="connsiteY4" fmla="*/ 238563 h 336988"/>
              <a:gd name="connsiteX5" fmla="*/ 114197 w 298823"/>
              <a:gd name="connsiteY5" fmla="*/ 233383 h 336988"/>
              <a:gd name="connsiteX6" fmla="*/ 98611 w 298823"/>
              <a:gd name="connsiteY6" fmla="*/ 195826 h 336988"/>
              <a:gd name="connsiteX7" fmla="*/ 94714 w 298823"/>
              <a:gd name="connsiteY7" fmla="*/ 193235 h 336988"/>
              <a:gd name="connsiteX8" fmla="*/ 83998 w 298823"/>
              <a:gd name="connsiteY8" fmla="*/ 191940 h 336988"/>
              <a:gd name="connsiteX9" fmla="*/ 73603 w 298823"/>
              <a:gd name="connsiteY9" fmla="*/ 53869 h 336988"/>
              <a:gd name="connsiteX10" fmla="*/ 65732 w 298823"/>
              <a:gd name="connsiteY10" fmla="*/ 70965 h 336988"/>
              <a:gd name="connsiteX11" fmla="*/ 127388 w 298823"/>
              <a:gd name="connsiteY11" fmla="*/ 227467 h 336988"/>
              <a:gd name="connsiteX12" fmla="*/ 178549 w 298823"/>
              <a:gd name="connsiteY12" fmla="*/ 274812 h 336988"/>
              <a:gd name="connsiteX13" fmla="*/ 183796 w 298823"/>
              <a:gd name="connsiteY13" fmla="*/ 278757 h 336988"/>
              <a:gd name="connsiteX14" fmla="*/ 199538 w 298823"/>
              <a:gd name="connsiteY14" fmla="*/ 319526 h 336988"/>
              <a:gd name="connsiteX15" fmla="*/ 282183 w 298823"/>
              <a:gd name="connsiteY15" fmla="*/ 286648 h 336988"/>
              <a:gd name="connsiteX16" fmla="*/ 266441 w 298823"/>
              <a:gd name="connsiteY16" fmla="*/ 245879 h 336988"/>
              <a:gd name="connsiteX17" fmla="*/ 266441 w 298823"/>
              <a:gd name="connsiteY17" fmla="*/ 239303 h 336988"/>
              <a:gd name="connsiteX18" fmla="*/ 271689 w 298823"/>
              <a:gd name="connsiteY18" fmla="*/ 170916 h 336988"/>
              <a:gd name="connsiteX19" fmla="*/ 244140 w 298823"/>
              <a:gd name="connsiteY19" fmla="*/ 99898 h 336988"/>
              <a:gd name="connsiteX20" fmla="*/ 225775 w 298823"/>
              <a:gd name="connsiteY20" fmla="*/ 92008 h 336988"/>
              <a:gd name="connsiteX21" fmla="*/ 217904 w 298823"/>
              <a:gd name="connsiteY21" fmla="*/ 110419 h 336988"/>
              <a:gd name="connsiteX22" fmla="*/ 229710 w 298823"/>
              <a:gd name="connsiteY22" fmla="*/ 138037 h 336988"/>
              <a:gd name="connsiteX23" fmla="*/ 225775 w 298823"/>
              <a:gd name="connsiteY23" fmla="*/ 147243 h 336988"/>
              <a:gd name="connsiteX24" fmla="*/ 215280 w 298823"/>
              <a:gd name="connsiteY24" fmla="*/ 143298 h 336988"/>
              <a:gd name="connsiteX25" fmla="*/ 204785 w 298823"/>
              <a:gd name="connsiteY25" fmla="*/ 115680 h 336988"/>
              <a:gd name="connsiteX26" fmla="*/ 203474 w 298823"/>
              <a:gd name="connsiteY26" fmla="*/ 113050 h 336988"/>
              <a:gd name="connsiteX27" fmla="*/ 200850 w 298823"/>
              <a:gd name="connsiteY27" fmla="*/ 105159 h 336988"/>
              <a:gd name="connsiteX28" fmla="*/ 192979 w 298823"/>
              <a:gd name="connsiteY28" fmla="*/ 98583 h 336988"/>
              <a:gd name="connsiteX29" fmla="*/ 182484 w 298823"/>
              <a:gd name="connsiteY29" fmla="*/ 97268 h 336988"/>
              <a:gd name="connsiteX30" fmla="*/ 174613 w 298823"/>
              <a:gd name="connsiteY30" fmla="*/ 105159 h 336988"/>
              <a:gd name="connsiteX31" fmla="*/ 174613 w 298823"/>
              <a:gd name="connsiteY31" fmla="*/ 115680 h 336988"/>
              <a:gd name="connsiteX32" fmla="*/ 190355 w 298823"/>
              <a:gd name="connsiteY32" fmla="*/ 155134 h 336988"/>
              <a:gd name="connsiteX33" fmla="*/ 186420 w 298823"/>
              <a:gd name="connsiteY33" fmla="*/ 164340 h 336988"/>
              <a:gd name="connsiteX34" fmla="*/ 177237 w 298823"/>
              <a:gd name="connsiteY34" fmla="*/ 160395 h 336988"/>
              <a:gd name="connsiteX35" fmla="*/ 157560 w 298823"/>
              <a:gd name="connsiteY35" fmla="*/ 111735 h 336988"/>
              <a:gd name="connsiteX36" fmla="*/ 149689 w 298823"/>
              <a:gd name="connsiteY36" fmla="*/ 103844 h 336988"/>
              <a:gd name="connsiteX37" fmla="*/ 139194 w 298823"/>
              <a:gd name="connsiteY37" fmla="*/ 103844 h 336988"/>
              <a:gd name="connsiteX38" fmla="*/ 131323 w 298823"/>
              <a:gd name="connsiteY38" fmla="*/ 122256 h 336988"/>
              <a:gd name="connsiteX39" fmla="*/ 149689 w 298823"/>
              <a:gd name="connsiteY39" fmla="*/ 169601 h 336988"/>
              <a:gd name="connsiteX40" fmla="*/ 145753 w 298823"/>
              <a:gd name="connsiteY40" fmla="*/ 178807 h 336988"/>
              <a:gd name="connsiteX41" fmla="*/ 136570 w 298823"/>
              <a:gd name="connsiteY41" fmla="*/ 174861 h 336988"/>
              <a:gd name="connsiteX42" fmla="*/ 118205 w 298823"/>
              <a:gd name="connsiteY42" fmla="*/ 127516 h 336988"/>
              <a:gd name="connsiteX43" fmla="*/ 91968 w 298823"/>
              <a:gd name="connsiteY43" fmla="*/ 61759 h 336988"/>
              <a:gd name="connsiteX44" fmla="*/ 84753 w 298823"/>
              <a:gd name="connsiteY44" fmla="*/ 53869 h 336988"/>
              <a:gd name="connsiteX45" fmla="*/ 73603 w 298823"/>
              <a:gd name="connsiteY45" fmla="*/ 53869 h 336988"/>
              <a:gd name="connsiteX46" fmla="*/ 56758 w 298823"/>
              <a:gd name="connsiteY46" fmla="*/ 49650 h 336988"/>
              <a:gd name="connsiteX47" fmla="*/ 49954 w 298823"/>
              <a:gd name="connsiteY47" fmla="*/ 55917 h 336988"/>
              <a:gd name="connsiteX48" fmla="*/ 48594 w 298823"/>
              <a:gd name="connsiteY48" fmla="*/ 67197 h 336988"/>
              <a:gd name="connsiteX49" fmla="*/ 51315 w 298823"/>
              <a:gd name="connsiteY49" fmla="*/ 73463 h 336988"/>
              <a:gd name="connsiteX50" fmla="*/ 56758 w 298823"/>
              <a:gd name="connsiteY50" fmla="*/ 49650 h 336988"/>
              <a:gd name="connsiteX51" fmla="*/ 46241 w 298823"/>
              <a:gd name="connsiteY51" fmla="*/ 18716 h 336988"/>
              <a:gd name="connsiteX52" fmla="*/ 18129 w 298823"/>
              <a:gd name="connsiteY52" fmla="*/ 45142 h 336988"/>
              <a:gd name="connsiteX53" fmla="*/ 44588 w 298823"/>
              <a:gd name="connsiteY53" fmla="*/ 109486 h 336988"/>
              <a:gd name="connsiteX54" fmla="*/ 67077 w 298823"/>
              <a:gd name="connsiteY54" fmla="*/ 113425 h 336988"/>
              <a:gd name="connsiteX55" fmla="*/ 59140 w 298823"/>
              <a:gd name="connsiteY55" fmla="*/ 95041 h 336988"/>
              <a:gd name="connsiteX56" fmla="*/ 48556 w 298823"/>
              <a:gd name="connsiteY56" fmla="*/ 91102 h 336988"/>
              <a:gd name="connsiteX57" fmla="*/ 34004 w 298823"/>
              <a:gd name="connsiteY57" fmla="*/ 71405 h 336988"/>
              <a:gd name="connsiteX58" fmla="*/ 37973 w 298823"/>
              <a:gd name="connsiteY58" fmla="*/ 47768 h 336988"/>
              <a:gd name="connsiteX59" fmla="*/ 81629 w 298823"/>
              <a:gd name="connsiteY59" fmla="*/ 37263 h 336988"/>
              <a:gd name="connsiteX60" fmla="*/ 84275 w 298823"/>
              <a:gd name="connsiteY60" fmla="*/ 38577 h 336988"/>
              <a:gd name="connsiteX61" fmla="*/ 105442 w 298823"/>
              <a:gd name="connsiteY61" fmla="*/ 56961 h 336988"/>
              <a:gd name="connsiteX62" fmla="*/ 113379 w 298823"/>
              <a:gd name="connsiteY62" fmla="*/ 75345 h 336988"/>
              <a:gd name="connsiteX63" fmla="*/ 84275 w 298823"/>
              <a:gd name="connsiteY63" fmla="*/ 18880 h 336988"/>
              <a:gd name="connsiteX64" fmla="*/ 46241 w 298823"/>
              <a:gd name="connsiteY64" fmla="*/ 18716 h 336988"/>
              <a:gd name="connsiteX65" fmla="*/ 64058 w 298823"/>
              <a:gd name="connsiteY65" fmla="*/ 0 h 336988"/>
              <a:gd name="connsiteX66" fmla="*/ 89065 w 298823"/>
              <a:gd name="connsiteY66" fmla="*/ 5387 h 336988"/>
              <a:gd name="connsiteX67" fmla="*/ 123284 w 298823"/>
              <a:gd name="connsiteY67" fmla="*/ 89604 h 336988"/>
              <a:gd name="connsiteX68" fmla="*/ 120652 w 298823"/>
              <a:gd name="connsiteY68" fmla="*/ 94867 h 336988"/>
              <a:gd name="connsiteX69" fmla="*/ 121968 w 298823"/>
              <a:gd name="connsiteY69" fmla="*/ 98815 h 336988"/>
              <a:gd name="connsiteX70" fmla="*/ 133813 w 298823"/>
              <a:gd name="connsiteY70" fmla="*/ 90920 h 336988"/>
              <a:gd name="connsiteX71" fmla="*/ 156188 w 298823"/>
              <a:gd name="connsiteY71" fmla="*/ 90920 h 336988"/>
              <a:gd name="connsiteX72" fmla="*/ 164084 w 298823"/>
              <a:gd name="connsiteY72" fmla="*/ 96183 h 336988"/>
              <a:gd name="connsiteX73" fmla="*/ 177246 w 298823"/>
              <a:gd name="connsiteY73" fmla="*/ 84340 h 336988"/>
              <a:gd name="connsiteX74" fmla="*/ 207517 w 298823"/>
              <a:gd name="connsiteY74" fmla="*/ 89604 h 336988"/>
              <a:gd name="connsiteX75" fmla="*/ 220678 w 298823"/>
              <a:gd name="connsiteY75" fmla="*/ 79077 h 336988"/>
              <a:gd name="connsiteX76" fmla="*/ 257530 w 298823"/>
              <a:gd name="connsiteY76" fmla="*/ 94867 h 336988"/>
              <a:gd name="connsiteX77" fmla="*/ 286485 w 298823"/>
              <a:gd name="connsiteY77" fmla="*/ 165925 h 336988"/>
              <a:gd name="connsiteX78" fmla="*/ 281220 w 298823"/>
              <a:gd name="connsiteY78" fmla="*/ 243561 h 336988"/>
              <a:gd name="connsiteX79" fmla="*/ 298330 w 298823"/>
              <a:gd name="connsiteY79" fmla="*/ 289617 h 336988"/>
              <a:gd name="connsiteX80" fmla="*/ 294382 w 298823"/>
              <a:gd name="connsiteY80" fmla="*/ 298828 h 336988"/>
              <a:gd name="connsiteX81" fmla="*/ 198304 w 298823"/>
              <a:gd name="connsiteY81" fmla="*/ 336988 h 336988"/>
              <a:gd name="connsiteX82" fmla="*/ 195672 w 298823"/>
              <a:gd name="connsiteY82" fmla="*/ 336988 h 336988"/>
              <a:gd name="connsiteX83" fmla="*/ 189091 w 298823"/>
              <a:gd name="connsiteY83" fmla="*/ 331725 h 336988"/>
              <a:gd name="connsiteX84" fmla="*/ 170665 w 298823"/>
              <a:gd name="connsiteY84" fmla="*/ 286985 h 336988"/>
              <a:gd name="connsiteX85" fmla="*/ 139078 w 298823"/>
              <a:gd name="connsiteY85" fmla="*/ 269879 h 336988"/>
              <a:gd name="connsiteX86" fmla="*/ 71955 w 298823"/>
              <a:gd name="connsiteY86" fmla="*/ 229087 h 336988"/>
              <a:gd name="connsiteX87" fmla="*/ 58794 w 298823"/>
              <a:gd name="connsiteY87" fmla="*/ 211980 h 336988"/>
              <a:gd name="connsiteX88" fmla="*/ 61426 w 298823"/>
              <a:gd name="connsiteY88" fmla="*/ 189610 h 336988"/>
              <a:gd name="connsiteX89" fmla="*/ 79852 w 298823"/>
              <a:gd name="connsiteY89" fmla="*/ 176452 h 336988"/>
              <a:gd name="connsiteX90" fmla="*/ 90381 w 298823"/>
              <a:gd name="connsiteY90" fmla="*/ 176452 h 336988"/>
              <a:gd name="connsiteX91" fmla="*/ 71955 w 298823"/>
              <a:gd name="connsiteY91" fmla="*/ 127764 h 336988"/>
              <a:gd name="connsiteX92" fmla="*/ 70639 w 298823"/>
              <a:gd name="connsiteY92" fmla="*/ 127764 h 336988"/>
              <a:gd name="connsiteX93" fmla="*/ 64058 w 298823"/>
              <a:gd name="connsiteY93" fmla="*/ 129080 h 336988"/>
              <a:gd name="connsiteX94" fmla="*/ 39052 w 298823"/>
              <a:gd name="connsiteY94" fmla="*/ 123817 h 336988"/>
              <a:gd name="connsiteX95" fmla="*/ 4832 w 298823"/>
              <a:gd name="connsiteY95" fmla="*/ 39600 h 336988"/>
              <a:gd name="connsiteX96" fmla="*/ 64058 w 298823"/>
              <a:gd name="connsiteY96" fmla="*/ 0 h 33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98823" h="336988">
                <a:moveTo>
                  <a:pt x="83998" y="191940"/>
                </a:moveTo>
                <a:cubicBezTo>
                  <a:pt x="80426" y="192912"/>
                  <a:pt x="77179" y="195178"/>
                  <a:pt x="75231" y="198416"/>
                </a:cubicBezTo>
                <a:cubicBezTo>
                  <a:pt x="72633" y="201006"/>
                  <a:pt x="72633" y="204891"/>
                  <a:pt x="73932" y="208776"/>
                </a:cubicBezTo>
                <a:cubicBezTo>
                  <a:pt x="73932" y="212662"/>
                  <a:pt x="76530" y="215252"/>
                  <a:pt x="80426" y="217842"/>
                </a:cubicBezTo>
                <a:lnTo>
                  <a:pt x="115496" y="238563"/>
                </a:lnTo>
                <a:cubicBezTo>
                  <a:pt x="115496" y="237268"/>
                  <a:pt x="114197" y="235973"/>
                  <a:pt x="114197" y="233383"/>
                </a:cubicBezTo>
                <a:cubicBezTo>
                  <a:pt x="114197" y="233383"/>
                  <a:pt x="114197" y="233383"/>
                  <a:pt x="98611" y="195826"/>
                </a:cubicBezTo>
                <a:cubicBezTo>
                  <a:pt x="98611" y="195826"/>
                  <a:pt x="98611" y="195826"/>
                  <a:pt x="94714" y="193235"/>
                </a:cubicBezTo>
                <a:cubicBezTo>
                  <a:pt x="91467" y="191293"/>
                  <a:pt x="87570" y="190969"/>
                  <a:pt x="83998" y="191940"/>
                </a:cubicBezTo>
                <a:close/>
                <a:moveTo>
                  <a:pt x="73603" y="53869"/>
                </a:moveTo>
                <a:cubicBezTo>
                  <a:pt x="65732" y="56499"/>
                  <a:pt x="63108" y="64390"/>
                  <a:pt x="65732" y="70965"/>
                </a:cubicBezTo>
                <a:cubicBezTo>
                  <a:pt x="65732" y="70965"/>
                  <a:pt x="65732" y="70965"/>
                  <a:pt x="127388" y="227467"/>
                </a:cubicBezTo>
                <a:cubicBezTo>
                  <a:pt x="136570" y="251139"/>
                  <a:pt x="154936" y="266921"/>
                  <a:pt x="178549" y="274812"/>
                </a:cubicBezTo>
                <a:cubicBezTo>
                  <a:pt x="181173" y="274812"/>
                  <a:pt x="182484" y="276127"/>
                  <a:pt x="183796" y="278757"/>
                </a:cubicBezTo>
                <a:cubicBezTo>
                  <a:pt x="183796" y="278757"/>
                  <a:pt x="183796" y="278757"/>
                  <a:pt x="199538" y="319526"/>
                </a:cubicBezTo>
                <a:lnTo>
                  <a:pt x="282183" y="286648"/>
                </a:lnTo>
                <a:cubicBezTo>
                  <a:pt x="282183" y="286648"/>
                  <a:pt x="282183" y="286648"/>
                  <a:pt x="266441" y="245879"/>
                </a:cubicBezTo>
                <a:cubicBezTo>
                  <a:pt x="265129" y="243248"/>
                  <a:pt x="265129" y="241933"/>
                  <a:pt x="266441" y="239303"/>
                </a:cubicBezTo>
                <a:cubicBezTo>
                  <a:pt x="279559" y="218261"/>
                  <a:pt x="280871" y="193273"/>
                  <a:pt x="271689" y="170916"/>
                </a:cubicBezTo>
                <a:cubicBezTo>
                  <a:pt x="271689" y="170916"/>
                  <a:pt x="271689" y="170916"/>
                  <a:pt x="244140" y="99898"/>
                </a:cubicBezTo>
                <a:cubicBezTo>
                  <a:pt x="241517" y="92008"/>
                  <a:pt x="233646" y="89377"/>
                  <a:pt x="225775" y="92008"/>
                </a:cubicBezTo>
                <a:cubicBezTo>
                  <a:pt x="219215" y="94638"/>
                  <a:pt x="215280" y="102529"/>
                  <a:pt x="217904" y="110419"/>
                </a:cubicBezTo>
                <a:cubicBezTo>
                  <a:pt x="217904" y="110419"/>
                  <a:pt x="217904" y="110419"/>
                  <a:pt x="229710" y="138037"/>
                </a:cubicBezTo>
                <a:cubicBezTo>
                  <a:pt x="231022" y="141983"/>
                  <a:pt x="228398" y="145928"/>
                  <a:pt x="225775" y="147243"/>
                </a:cubicBezTo>
                <a:cubicBezTo>
                  <a:pt x="221839" y="149874"/>
                  <a:pt x="217904" y="147243"/>
                  <a:pt x="215280" y="143298"/>
                </a:cubicBezTo>
                <a:cubicBezTo>
                  <a:pt x="215280" y="143298"/>
                  <a:pt x="215280" y="143298"/>
                  <a:pt x="204785" y="115680"/>
                </a:cubicBezTo>
                <a:cubicBezTo>
                  <a:pt x="204785" y="114365"/>
                  <a:pt x="204785" y="114365"/>
                  <a:pt x="203474" y="113050"/>
                </a:cubicBezTo>
                <a:cubicBezTo>
                  <a:pt x="203474" y="113050"/>
                  <a:pt x="203474" y="113050"/>
                  <a:pt x="200850" y="105159"/>
                </a:cubicBezTo>
                <a:cubicBezTo>
                  <a:pt x="199538" y="102529"/>
                  <a:pt x="196914" y="99898"/>
                  <a:pt x="192979" y="98583"/>
                </a:cubicBezTo>
                <a:cubicBezTo>
                  <a:pt x="190355" y="95953"/>
                  <a:pt x="186420" y="95953"/>
                  <a:pt x="182484" y="97268"/>
                </a:cubicBezTo>
                <a:cubicBezTo>
                  <a:pt x="178549" y="98583"/>
                  <a:pt x="175925" y="101213"/>
                  <a:pt x="174613" y="105159"/>
                </a:cubicBezTo>
                <a:cubicBezTo>
                  <a:pt x="173302" y="109104"/>
                  <a:pt x="173302" y="113050"/>
                  <a:pt x="174613" y="115680"/>
                </a:cubicBezTo>
                <a:cubicBezTo>
                  <a:pt x="174613" y="115680"/>
                  <a:pt x="174613" y="115680"/>
                  <a:pt x="190355" y="155134"/>
                </a:cubicBezTo>
                <a:cubicBezTo>
                  <a:pt x="191667" y="159080"/>
                  <a:pt x="190355" y="163025"/>
                  <a:pt x="186420" y="164340"/>
                </a:cubicBezTo>
                <a:cubicBezTo>
                  <a:pt x="182484" y="165655"/>
                  <a:pt x="178549" y="164340"/>
                  <a:pt x="177237" y="160395"/>
                </a:cubicBezTo>
                <a:cubicBezTo>
                  <a:pt x="177237" y="160395"/>
                  <a:pt x="177237" y="160395"/>
                  <a:pt x="157560" y="111735"/>
                </a:cubicBezTo>
                <a:cubicBezTo>
                  <a:pt x="156248" y="107789"/>
                  <a:pt x="153624" y="105159"/>
                  <a:pt x="149689" y="103844"/>
                </a:cubicBezTo>
                <a:cubicBezTo>
                  <a:pt x="147065" y="102529"/>
                  <a:pt x="143130" y="102529"/>
                  <a:pt x="139194" y="103844"/>
                </a:cubicBezTo>
                <a:cubicBezTo>
                  <a:pt x="132635" y="106474"/>
                  <a:pt x="128699" y="114365"/>
                  <a:pt x="131323" y="122256"/>
                </a:cubicBezTo>
                <a:cubicBezTo>
                  <a:pt x="131323" y="122256"/>
                  <a:pt x="131323" y="122256"/>
                  <a:pt x="149689" y="169601"/>
                </a:cubicBezTo>
                <a:cubicBezTo>
                  <a:pt x="151000" y="173546"/>
                  <a:pt x="149689" y="177491"/>
                  <a:pt x="145753" y="178807"/>
                </a:cubicBezTo>
                <a:cubicBezTo>
                  <a:pt x="141818" y="180122"/>
                  <a:pt x="137882" y="178807"/>
                  <a:pt x="136570" y="174861"/>
                </a:cubicBezTo>
                <a:cubicBezTo>
                  <a:pt x="136570" y="174861"/>
                  <a:pt x="136570" y="174861"/>
                  <a:pt x="118205" y="127516"/>
                </a:cubicBezTo>
                <a:cubicBezTo>
                  <a:pt x="118205" y="127516"/>
                  <a:pt x="118205" y="127516"/>
                  <a:pt x="91968" y="61759"/>
                </a:cubicBezTo>
                <a:cubicBezTo>
                  <a:pt x="90657" y="57814"/>
                  <a:pt x="88033" y="55184"/>
                  <a:pt x="84753" y="53869"/>
                </a:cubicBezTo>
                <a:cubicBezTo>
                  <a:pt x="81474" y="52554"/>
                  <a:pt x="77538" y="52554"/>
                  <a:pt x="73603" y="53869"/>
                </a:cubicBezTo>
                <a:close/>
                <a:moveTo>
                  <a:pt x="56758" y="49650"/>
                </a:moveTo>
                <a:cubicBezTo>
                  <a:pt x="54036" y="50903"/>
                  <a:pt x="51315" y="53410"/>
                  <a:pt x="49954" y="55917"/>
                </a:cubicBezTo>
                <a:cubicBezTo>
                  <a:pt x="47233" y="59677"/>
                  <a:pt x="47233" y="63437"/>
                  <a:pt x="48594" y="67197"/>
                </a:cubicBezTo>
                <a:cubicBezTo>
                  <a:pt x="48594" y="69703"/>
                  <a:pt x="49954" y="72210"/>
                  <a:pt x="51315" y="73463"/>
                </a:cubicBezTo>
                <a:cubicBezTo>
                  <a:pt x="48594" y="64690"/>
                  <a:pt x="51315" y="55917"/>
                  <a:pt x="56758" y="49650"/>
                </a:cubicBezTo>
                <a:close/>
                <a:moveTo>
                  <a:pt x="46241" y="18716"/>
                </a:moveTo>
                <a:cubicBezTo>
                  <a:pt x="34335" y="23476"/>
                  <a:pt x="24082" y="32668"/>
                  <a:pt x="18129" y="45142"/>
                </a:cubicBezTo>
                <a:cubicBezTo>
                  <a:pt x="7546" y="70092"/>
                  <a:pt x="19452" y="98981"/>
                  <a:pt x="44588" y="109486"/>
                </a:cubicBezTo>
                <a:cubicBezTo>
                  <a:pt x="52525" y="113425"/>
                  <a:pt x="59140" y="114738"/>
                  <a:pt x="67077" y="113425"/>
                </a:cubicBezTo>
                <a:cubicBezTo>
                  <a:pt x="67077" y="113425"/>
                  <a:pt x="67077" y="113425"/>
                  <a:pt x="59140" y="95041"/>
                </a:cubicBezTo>
                <a:cubicBezTo>
                  <a:pt x="55171" y="93728"/>
                  <a:pt x="52525" y="92415"/>
                  <a:pt x="48556" y="91102"/>
                </a:cubicBezTo>
                <a:cubicBezTo>
                  <a:pt x="41942" y="87163"/>
                  <a:pt x="36650" y="79284"/>
                  <a:pt x="34004" y="71405"/>
                </a:cubicBezTo>
                <a:cubicBezTo>
                  <a:pt x="31358" y="63526"/>
                  <a:pt x="32681" y="54335"/>
                  <a:pt x="37973" y="47768"/>
                </a:cubicBezTo>
                <a:cubicBezTo>
                  <a:pt x="47233" y="33324"/>
                  <a:pt x="65754" y="28072"/>
                  <a:pt x="81629" y="37263"/>
                </a:cubicBezTo>
                <a:cubicBezTo>
                  <a:pt x="81629" y="37263"/>
                  <a:pt x="82952" y="37263"/>
                  <a:pt x="84275" y="38577"/>
                </a:cubicBezTo>
                <a:cubicBezTo>
                  <a:pt x="93536" y="41203"/>
                  <a:pt x="101473" y="47768"/>
                  <a:pt x="105442" y="56961"/>
                </a:cubicBezTo>
                <a:cubicBezTo>
                  <a:pt x="105442" y="56961"/>
                  <a:pt x="105442" y="56961"/>
                  <a:pt x="113379" y="75345"/>
                </a:cubicBezTo>
                <a:cubicBezTo>
                  <a:pt x="118671" y="53021"/>
                  <a:pt x="106765" y="28072"/>
                  <a:pt x="84275" y="18880"/>
                </a:cubicBezTo>
                <a:cubicBezTo>
                  <a:pt x="71708" y="13627"/>
                  <a:pt x="58147" y="13956"/>
                  <a:pt x="46241" y="18716"/>
                </a:cubicBezTo>
                <a:close/>
                <a:moveTo>
                  <a:pt x="64058" y="0"/>
                </a:moveTo>
                <a:cubicBezTo>
                  <a:pt x="72366" y="42"/>
                  <a:pt x="80839" y="1769"/>
                  <a:pt x="89065" y="5387"/>
                </a:cubicBezTo>
                <a:cubicBezTo>
                  <a:pt x="121968" y="18546"/>
                  <a:pt x="137762" y="56707"/>
                  <a:pt x="123284" y="89604"/>
                </a:cubicBezTo>
                <a:cubicBezTo>
                  <a:pt x="121968" y="90920"/>
                  <a:pt x="121968" y="93551"/>
                  <a:pt x="120652" y="94867"/>
                </a:cubicBezTo>
                <a:cubicBezTo>
                  <a:pt x="120652" y="94867"/>
                  <a:pt x="120652" y="94867"/>
                  <a:pt x="121968" y="98815"/>
                </a:cubicBezTo>
                <a:cubicBezTo>
                  <a:pt x="124601" y="94867"/>
                  <a:pt x="128549" y="92236"/>
                  <a:pt x="133813" y="90920"/>
                </a:cubicBezTo>
                <a:cubicBezTo>
                  <a:pt x="140394" y="88288"/>
                  <a:pt x="148291" y="88288"/>
                  <a:pt x="156188" y="90920"/>
                </a:cubicBezTo>
                <a:cubicBezTo>
                  <a:pt x="158820" y="92236"/>
                  <a:pt x="161452" y="93551"/>
                  <a:pt x="164084" y="96183"/>
                </a:cubicBezTo>
                <a:cubicBezTo>
                  <a:pt x="166717" y="90920"/>
                  <a:pt x="171981" y="86972"/>
                  <a:pt x="177246" y="84340"/>
                </a:cubicBezTo>
                <a:cubicBezTo>
                  <a:pt x="187775" y="80393"/>
                  <a:pt x="199620" y="83024"/>
                  <a:pt x="207517" y="89604"/>
                </a:cubicBezTo>
                <a:cubicBezTo>
                  <a:pt x="210149" y="85656"/>
                  <a:pt x="215414" y="80393"/>
                  <a:pt x="220678" y="79077"/>
                </a:cubicBezTo>
                <a:cubicBezTo>
                  <a:pt x="235156" y="72497"/>
                  <a:pt x="252265" y="80393"/>
                  <a:pt x="257530" y="94867"/>
                </a:cubicBezTo>
                <a:cubicBezTo>
                  <a:pt x="257530" y="94867"/>
                  <a:pt x="257530" y="94867"/>
                  <a:pt x="286485" y="165925"/>
                </a:cubicBezTo>
                <a:cubicBezTo>
                  <a:pt x="295698" y="190926"/>
                  <a:pt x="294382" y="219875"/>
                  <a:pt x="281220" y="243561"/>
                </a:cubicBezTo>
                <a:cubicBezTo>
                  <a:pt x="281220" y="243561"/>
                  <a:pt x="281220" y="243561"/>
                  <a:pt x="298330" y="289617"/>
                </a:cubicBezTo>
                <a:cubicBezTo>
                  <a:pt x="299646" y="292249"/>
                  <a:pt x="298330" y="297512"/>
                  <a:pt x="294382" y="298828"/>
                </a:cubicBezTo>
                <a:cubicBezTo>
                  <a:pt x="294382" y="298828"/>
                  <a:pt x="294382" y="298828"/>
                  <a:pt x="198304" y="336988"/>
                </a:cubicBezTo>
                <a:cubicBezTo>
                  <a:pt x="196988" y="336988"/>
                  <a:pt x="196988" y="336988"/>
                  <a:pt x="195672" y="336988"/>
                </a:cubicBezTo>
                <a:cubicBezTo>
                  <a:pt x="193039" y="336988"/>
                  <a:pt x="190407" y="335672"/>
                  <a:pt x="189091" y="331725"/>
                </a:cubicBezTo>
                <a:cubicBezTo>
                  <a:pt x="189091" y="331725"/>
                  <a:pt x="189091" y="331725"/>
                  <a:pt x="170665" y="286985"/>
                </a:cubicBezTo>
                <a:cubicBezTo>
                  <a:pt x="158820" y="284353"/>
                  <a:pt x="148291" y="277774"/>
                  <a:pt x="139078" y="269879"/>
                </a:cubicBezTo>
                <a:cubicBezTo>
                  <a:pt x="139078" y="269879"/>
                  <a:pt x="139078" y="269879"/>
                  <a:pt x="71955" y="229087"/>
                </a:cubicBezTo>
                <a:cubicBezTo>
                  <a:pt x="65375" y="225139"/>
                  <a:pt x="60110" y="218560"/>
                  <a:pt x="58794" y="211980"/>
                </a:cubicBezTo>
                <a:cubicBezTo>
                  <a:pt x="57477" y="204085"/>
                  <a:pt x="57477" y="196190"/>
                  <a:pt x="61426" y="189610"/>
                </a:cubicBezTo>
                <a:cubicBezTo>
                  <a:pt x="65375" y="183031"/>
                  <a:pt x="71955" y="179083"/>
                  <a:pt x="79852" y="176452"/>
                </a:cubicBezTo>
                <a:cubicBezTo>
                  <a:pt x="83800" y="176452"/>
                  <a:pt x="87749" y="175136"/>
                  <a:pt x="90381" y="176452"/>
                </a:cubicBezTo>
                <a:cubicBezTo>
                  <a:pt x="90381" y="176452"/>
                  <a:pt x="90381" y="176452"/>
                  <a:pt x="71955" y="127764"/>
                </a:cubicBezTo>
                <a:cubicBezTo>
                  <a:pt x="71955" y="127764"/>
                  <a:pt x="70639" y="127764"/>
                  <a:pt x="70639" y="127764"/>
                </a:cubicBezTo>
                <a:cubicBezTo>
                  <a:pt x="68007" y="129080"/>
                  <a:pt x="66691" y="129080"/>
                  <a:pt x="64058" y="129080"/>
                </a:cubicBezTo>
                <a:cubicBezTo>
                  <a:pt x="56161" y="129080"/>
                  <a:pt x="46948" y="126448"/>
                  <a:pt x="39052" y="123817"/>
                </a:cubicBezTo>
                <a:cubicBezTo>
                  <a:pt x="6148" y="109342"/>
                  <a:pt x="-8329" y="71182"/>
                  <a:pt x="4832" y="39600"/>
                </a:cubicBezTo>
                <a:cubicBezTo>
                  <a:pt x="15690" y="14928"/>
                  <a:pt x="39134" y="-123"/>
                  <a:pt x="640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7425" name="iS1ide-Freeform: Shape 11"/>
          <p:cNvSpPr/>
          <p:nvPr>
            <p:custDataLst>
              <p:tags r:id="rId20"/>
            </p:custDataLst>
          </p:nvPr>
        </p:nvSpPr>
        <p:spPr>
          <a:xfrm>
            <a:off x="10273171" y="5711384"/>
            <a:ext cx="609600" cy="593725"/>
          </a:xfrm>
          <a:custGeom>
            <a:avLst/>
            <a:gdLst/>
            <a:ahLst/>
            <a:cxnLst>
              <a:cxn ang="0">
                <a:pos x="0" y="593725"/>
              </a:cxn>
              <a:cxn ang="0">
                <a:pos x="247048" y="491026"/>
              </a:cxn>
              <a:cxn ang="0">
                <a:pos x="48126" y="545585"/>
              </a:cxn>
              <a:cxn ang="0">
                <a:pos x="121920" y="458933"/>
              </a:cxn>
              <a:cxn ang="0">
                <a:pos x="48126" y="545585"/>
              </a:cxn>
              <a:cxn ang="0">
                <a:pos x="378593" y="311304"/>
              </a:cxn>
              <a:cxn ang="0">
                <a:pos x="349717" y="311304"/>
              </a:cxn>
              <a:cxn ang="0">
                <a:pos x="590349" y="3209"/>
              </a:cxn>
              <a:cxn ang="0">
                <a:pos x="282341" y="121954"/>
              </a:cxn>
              <a:cxn ang="0">
                <a:pos x="32084" y="292048"/>
              </a:cxn>
              <a:cxn ang="0">
                <a:pos x="166837" y="426840"/>
              </a:cxn>
              <a:cxn ang="0">
                <a:pos x="263090" y="458933"/>
              </a:cxn>
              <a:cxn ang="0">
                <a:pos x="375385" y="407584"/>
              </a:cxn>
              <a:cxn ang="0">
                <a:pos x="590349" y="3209"/>
              </a:cxn>
              <a:cxn ang="0">
                <a:pos x="314425" y="497445"/>
              </a:cxn>
              <a:cxn ang="0">
                <a:pos x="263090" y="430049"/>
              </a:cxn>
              <a:cxn ang="0">
                <a:pos x="240631" y="433258"/>
              </a:cxn>
              <a:cxn ang="0">
                <a:pos x="160421" y="336979"/>
              </a:cxn>
              <a:cxn ang="0">
                <a:pos x="96252" y="279211"/>
              </a:cxn>
              <a:cxn ang="0">
                <a:pos x="195713" y="240699"/>
              </a:cxn>
              <a:cxn ang="0">
                <a:pos x="349717" y="401165"/>
              </a:cxn>
              <a:cxn ang="0">
                <a:pos x="429928" y="317723"/>
              </a:cxn>
              <a:cxn ang="0">
                <a:pos x="214964" y="224652"/>
              </a:cxn>
              <a:cxn ang="0">
                <a:pos x="301591" y="141210"/>
              </a:cxn>
              <a:cxn ang="0">
                <a:pos x="452387" y="292048"/>
              </a:cxn>
              <a:cxn ang="0">
                <a:pos x="269507" y="231071"/>
              </a:cxn>
              <a:cxn ang="0">
                <a:pos x="295174" y="231071"/>
              </a:cxn>
              <a:cxn ang="0">
                <a:pos x="445970" y="189350"/>
              </a:cxn>
              <a:cxn ang="0">
                <a:pos x="445970" y="109117"/>
              </a:cxn>
              <a:cxn ang="0">
                <a:pos x="445970" y="189350"/>
              </a:cxn>
              <a:cxn ang="0">
                <a:pos x="458804" y="147628"/>
              </a:cxn>
              <a:cxn ang="0">
                <a:pos x="433136" y="147628"/>
              </a:cxn>
              <a:cxn ang="0">
                <a:pos x="324050" y="282420"/>
              </a:cxn>
              <a:cxn ang="0">
                <a:pos x="324050" y="256745"/>
              </a:cxn>
              <a:cxn ang="0">
                <a:pos x="324050" y="282420"/>
              </a:cxn>
            </a:cxnLst>
            <a:rect l="0" t="0" r="0" b="0"/>
            <a:pathLst>
              <a:path w="190" h="185">
                <a:moveTo>
                  <a:pt x="32" y="104"/>
                </a:moveTo>
                <a:cubicBezTo>
                  <a:pt x="0" y="185"/>
                  <a:pt x="0" y="185"/>
                  <a:pt x="0" y="18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0" y="153"/>
                  <a:pt x="79" y="153"/>
                  <a:pt x="77" y="153"/>
                </a:cubicBezTo>
                <a:cubicBezTo>
                  <a:pt x="52" y="153"/>
                  <a:pt x="29" y="129"/>
                  <a:pt x="32" y="104"/>
                </a:cubicBezTo>
                <a:close/>
                <a:moveTo>
                  <a:pt x="15" y="170"/>
                </a:moveTo>
                <a:cubicBezTo>
                  <a:pt x="30" y="132"/>
                  <a:pt x="30" y="132"/>
                  <a:pt x="30" y="132"/>
                </a:cubicBezTo>
                <a:cubicBezTo>
                  <a:pt x="32" y="136"/>
                  <a:pt x="35" y="140"/>
                  <a:pt x="38" y="143"/>
                </a:cubicBezTo>
                <a:cubicBezTo>
                  <a:pt x="42" y="148"/>
                  <a:pt x="47" y="152"/>
                  <a:pt x="53" y="155"/>
                </a:cubicBezTo>
                <a:lnTo>
                  <a:pt x="15" y="170"/>
                </a:lnTo>
                <a:close/>
                <a:moveTo>
                  <a:pt x="113" y="101"/>
                </a:moveTo>
                <a:cubicBezTo>
                  <a:pt x="116" y="101"/>
                  <a:pt x="118" y="99"/>
                  <a:pt x="118" y="97"/>
                </a:cubicBezTo>
                <a:cubicBezTo>
                  <a:pt x="118" y="95"/>
                  <a:pt x="116" y="93"/>
                  <a:pt x="113" y="93"/>
                </a:cubicBezTo>
                <a:cubicBezTo>
                  <a:pt x="111" y="93"/>
                  <a:pt x="109" y="95"/>
                  <a:pt x="109" y="97"/>
                </a:cubicBezTo>
                <a:cubicBezTo>
                  <a:pt x="109" y="99"/>
                  <a:pt x="111" y="101"/>
                  <a:pt x="113" y="101"/>
                </a:cubicBezTo>
                <a:close/>
                <a:moveTo>
                  <a:pt x="184" y="1"/>
                </a:moveTo>
                <a:cubicBezTo>
                  <a:pt x="183" y="0"/>
                  <a:pt x="180" y="0"/>
                  <a:pt x="177" y="0"/>
                </a:cubicBezTo>
                <a:cubicBezTo>
                  <a:pt x="159" y="0"/>
                  <a:pt x="113" y="13"/>
                  <a:pt x="88" y="38"/>
                </a:cubicBezTo>
                <a:cubicBezTo>
                  <a:pt x="82" y="44"/>
                  <a:pt x="62" y="62"/>
                  <a:pt x="58" y="68"/>
                </a:cubicBezTo>
                <a:cubicBezTo>
                  <a:pt x="43" y="72"/>
                  <a:pt x="22" y="80"/>
                  <a:pt x="10" y="91"/>
                </a:cubicBezTo>
                <a:cubicBezTo>
                  <a:pt x="10" y="91"/>
                  <a:pt x="25" y="91"/>
                  <a:pt x="42" y="103"/>
                </a:cubicBezTo>
                <a:cubicBezTo>
                  <a:pt x="40" y="113"/>
                  <a:pt x="43" y="124"/>
                  <a:pt x="52" y="133"/>
                </a:cubicBezTo>
                <a:cubicBezTo>
                  <a:pt x="59" y="140"/>
                  <a:pt x="67" y="144"/>
                  <a:pt x="75" y="144"/>
                </a:cubicBezTo>
                <a:cubicBezTo>
                  <a:pt x="78" y="144"/>
                  <a:pt x="80" y="143"/>
                  <a:pt x="82" y="143"/>
                </a:cubicBezTo>
                <a:cubicBezTo>
                  <a:pt x="94" y="160"/>
                  <a:pt x="94" y="175"/>
                  <a:pt x="94" y="175"/>
                </a:cubicBezTo>
                <a:cubicBezTo>
                  <a:pt x="105" y="163"/>
                  <a:pt x="113" y="142"/>
                  <a:pt x="117" y="127"/>
                </a:cubicBezTo>
                <a:cubicBezTo>
                  <a:pt x="124" y="123"/>
                  <a:pt x="141" y="103"/>
                  <a:pt x="147" y="97"/>
                </a:cubicBezTo>
                <a:cubicBezTo>
                  <a:pt x="177" y="68"/>
                  <a:pt x="190" y="7"/>
                  <a:pt x="184" y="1"/>
                </a:cubicBezTo>
                <a:close/>
                <a:moveTo>
                  <a:pt x="109" y="125"/>
                </a:moveTo>
                <a:cubicBezTo>
                  <a:pt x="106" y="136"/>
                  <a:pt x="102" y="147"/>
                  <a:pt x="98" y="155"/>
                </a:cubicBezTo>
                <a:cubicBezTo>
                  <a:pt x="96" y="150"/>
                  <a:pt x="93" y="144"/>
                  <a:pt x="89" y="138"/>
                </a:cubicBezTo>
                <a:cubicBezTo>
                  <a:pt x="88" y="136"/>
                  <a:pt x="85" y="134"/>
                  <a:pt x="82" y="134"/>
                </a:cubicBezTo>
                <a:cubicBezTo>
                  <a:pt x="82" y="134"/>
                  <a:pt x="81" y="134"/>
                  <a:pt x="80" y="135"/>
                </a:cubicBezTo>
                <a:cubicBezTo>
                  <a:pt x="79" y="135"/>
                  <a:pt x="77" y="135"/>
                  <a:pt x="75" y="135"/>
                </a:cubicBezTo>
                <a:cubicBezTo>
                  <a:pt x="69" y="135"/>
                  <a:pt x="63" y="132"/>
                  <a:pt x="58" y="127"/>
                </a:cubicBezTo>
                <a:cubicBezTo>
                  <a:pt x="51" y="121"/>
                  <a:pt x="48" y="113"/>
                  <a:pt x="50" y="105"/>
                </a:cubicBezTo>
                <a:cubicBezTo>
                  <a:pt x="51" y="101"/>
                  <a:pt x="50" y="98"/>
                  <a:pt x="47" y="96"/>
                </a:cubicBezTo>
                <a:cubicBezTo>
                  <a:pt x="41" y="92"/>
                  <a:pt x="35" y="89"/>
                  <a:pt x="30" y="87"/>
                </a:cubicBezTo>
                <a:cubicBezTo>
                  <a:pt x="38" y="83"/>
                  <a:pt x="49" y="79"/>
                  <a:pt x="60" y="76"/>
                </a:cubicBezTo>
                <a:cubicBezTo>
                  <a:pt x="60" y="76"/>
                  <a:pt x="60" y="76"/>
                  <a:pt x="61" y="75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0" y="125"/>
                  <a:pt x="109" y="125"/>
                  <a:pt x="109" y="125"/>
                </a:cubicBezTo>
                <a:close/>
                <a:moveTo>
                  <a:pt x="141" y="91"/>
                </a:moveTo>
                <a:cubicBezTo>
                  <a:pt x="140" y="93"/>
                  <a:pt x="137" y="96"/>
                  <a:pt x="134" y="99"/>
                </a:cubicBezTo>
                <a:cubicBezTo>
                  <a:pt x="129" y="105"/>
                  <a:pt x="120" y="113"/>
                  <a:pt x="115" y="118"/>
                </a:cubicBezTo>
                <a:cubicBezTo>
                  <a:pt x="67" y="70"/>
                  <a:pt x="67" y="70"/>
                  <a:pt x="67" y="70"/>
                </a:cubicBezTo>
                <a:cubicBezTo>
                  <a:pt x="72" y="65"/>
                  <a:pt x="80" y="56"/>
                  <a:pt x="86" y="51"/>
                </a:cubicBezTo>
                <a:cubicBezTo>
                  <a:pt x="89" y="48"/>
                  <a:pt x="92" y="45"/>
                  <a:pt x="94" y="44"/>
                </a:cubicBezTo>
                <a:cubicBezTo>
                  <a:pt x="116" y="21"/>
                  <a:pt x="160" y="8"/>
                  <a:pt x="177" y="8"/>
                </a:cubicBezTo>
                <a:cubicBezTo>
                  <a:pt x="177" y="22"/>
                  <a:pt x="165" y="68"/>
                  <a:pt x="141" y="91"/>
                </a:cubicBezTo>
                <a:close/>
                <a:moveTo>
                  <a:pt x="88" y="67"/>
                </a:moveTo>
                <a:cubicBezTo>
                  <a:pt x="86" y="67"/>
                  <a:pt x="84" y="69"/>
                  <a:pt x="84" y="72"/>
                </a:cubicBezTo>
                <a:cubicBezTo>
                  <a:pt x="84" y="74"/>
                  <a:pt x="86" y="76"/>
                  <a:pt x="88" y="76"/>
                </a:cubicBezTo>
                <a:cubicBezTo>
                  <a:pt x="90" y="76"/>
                  <a:pt x="92" y="74"/>
                  <a:pt x="92" y="72"/>
                </a:cubicBezTo>
                <a:cubicBezTo>
                  <a:pt x="92" y="69"/>
                  <a:pt x="90" y="67"/>
                  <a:pt x="88" y="67"/>
                </a:cubicBezTo>
                <a:close/>
                <a:moveTo>
                  <a:pt x="139" y="59"/>
                </a:moveTo>
                <a:cubicBezTo>
                  <a:pt x="146" y="59"/>
                  <a:pt x="151" y="53"/>
                  <a:pt x="151" y="46"/>
                </a:cubicBezTo>
                <a:cubicBezTo>
                  <a:pt x="151" y="39"/>
                  <a:pt x="146" y="34"/>
                  <a:pt x="139" y="34"/>
                </a:cubicBezTo>
                <a:cubicBezTo>
                  <a:pt x="132" y="34"/>
                  <a:pt x="126" y="39"/>
                  <a:pt x="126" y="46"/>
                </a:cubicBezTo>
                <a:cubicBezTo>
                  <a:pt x="126" y="53"/>
                  <a:pt x="132" y="59"/>
                  <a:pt x="139" y="59"/>
                </a:cubicBezTo>
                <a:close/>
                <a:moveTo>
                  <a:pt x="139" y="42"/>
                </a:moveTo>
                <a:cubicBezTo>
                  <a:pt x="141" y="42"/>
                  <a:pt x="143" y="44"/>
                  <a:pt x="143" y="46"/>
                </a:cubicBezTo>
                <a:cubicBezTo>
                  <a:pt x="143" y="49"/>
                  <a:pt x="141" y="50"/>
                  <a:pt x="139" y="50"/>
                </a:cubicBezTo>
                <a:cubicBezTo>
                  <a:pt x="136" y="50"/>
                  <a:pt x="135" y="49"/>
                  <a:pt x="135" y="46"/>
                </a:cubicBezTo>
                <a:cubicBezTo>
                  <a:pt x="135" y="44"/>
                  <a:pt x="136" y="42"/>
                  <a:pt x="139" y="42"/>
                </a:cubicBezTo>
                <a:close/>
                <a:moveTo>
                  <a:pt x="101" y="88"/>
                </a:moveTo>
                <a:cubicBezTo>
                  <a:pt x="103" y="88"/>
                  <a:pt x="105" y="87"/>
                  <a:pt x="105" y="84"/>
                </a:cubicBezTo>
                <a:cubicBezTo>
                  <a:pt x="105" y="82"/>
                  <a:pt x="103" y="80"/>
                  <a:pt x="101" y="80"/>
                </a:cubicBezTo>
                <a:cubicBezTo>
                  <a:pt x="98" y="80"/>
                  <a:pt x="97" y="82"/>
                  <a:pt x="97" y="84"/>
                </a:cubicBezTo>
                <a:cubicBezTo>
                  <a:pt x="97" y="87"/>
                  <a:pt x="98" y="88"/>
                  <a:pt x="101" y="8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" name="Freeform 18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3519311" y="5716146"/>
            <a:ext cx="384175" cy="584200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02" tIns="45702" rIns="91402" bIns="45702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50800" y="-27622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343660" y="620395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项目概述内容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" name="五边形 21"/>
          <p:cNvSpPr/>
          <p:nvPr/>
        </p:nvSpPr>
        <p:spPr>
          <a:xfrm>
            <a:off x="886460" y="688975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14" name="组合 13"/>
          <p:cNvGrpSpPr/>
          <p:nvPr/>
        </p:nvGrpSpPr>
        <p:grpSpPr>
          <a:xfrm>
            <a:off x="1415415" y="1878330"/>
            <a:ext cx="4422140" cy="4552950"/>
            <a:chOff x="2229" y="2958"/>
            <a:chExt cx="6964" cy="7170"/>
          </a:xfrm>
        </p:grpSpPr>
        <p:sp>
          <p:nvSpPr>
            <p:cNvPr id="6" name="矩形 5"/>
            <p:cNvSpPr/>
            <p:nvPr/>
          </p:nvSpPr>
          <p:spPr>
            <a:xfrm>
              <a:off x="2229" y="3627"/>
              <a:ext cx="6964" cy="6501"/>
            </a:xfrm>
            <a:prstGeom prst="rect">
              <a:avLst/>
            </a:prstGeom>
            <a:noFill/>
            <a:ln>
              <a:solidFill>
                <a:srgbClr val="275A8B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3476" y="2958"/>
              <a:ext cx="4525" cy="1150"/>
            </a:xfrm>
            <a:prstGeom prst="round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/>
                <a:t>评分五维度</a:t>
              </a:r>
              <a:endParaRPr lang="zh-CN" altLang="en-US" sz="2800"/>
            </a:p>
          </p:txBody>
        </p:sp>
        <p:sp>
          <p:nvSpPr>
            <p:cNvPr id="10" name="文本框 27"/>
            <p:cNvSpPr txBox="1"/>
            <p:nvPr/>
          </p:nvSpPr>
          <p:spPr>
            <a:xfrm>
              <a:off x="2456" y="4136"/>
              <a:ext cx="6659" cy="59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根据不同赛道、不同组别的评分规则，根据五个评分维度凝练项目要点</a:t>
              </a:r>
              <a:endParaRPr lang="zh-CN" altLang="zh-CN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例如：</a:t>
              </a:r>
              <a:endParaRPr lang="zh-CN" altLang="zh-CN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主赛道创意组：</a:t>
              </a:r>
              <a:r>
                <a:rPr lang="zh-CN" altLang="zh-CN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教育维度、创新维度、团队维度、商业维度、社会价值维度</a:t>
              </a:r>
              <a:endPara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红旅赛道公益组：</a:t>
              </a:r>
              <a:r>
                <a:rPr lang="zh-CN" altLang="zh-CN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教育维度、公益维度、团队维度、发展维度、创新维度</a:t>
              </a:r>
              <a:endPara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文本框 6"/>
          <p:cNvSpPr txBox="1"/>
          <p:nvPr>
            <p:custDataLst>
              <p:tags r:id="rId2"/>
            </p:custDataLst>
          </p:nvPr>
        </p:nvSpPr>
        <p:spPr>
          <a:xfrm>
            <a:off x="3071495" y="1280160"/>
            <a:ext cx="64662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单页项目概述的两种常见“内容模型”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12535" y="1854200"/>
            <a:ext cx="4422140" cy="4552950"/>
            <a:chOff x="2229" y="2958"/>
            <a:chExt cx="6964" cy="7170"/>
          </a:xfrm>
        </p:grpSpPr>
        <p:sp>
          <p:nvSpPr>
            <p:cNvPr id="16" name="矩形 15"/>
            <p:cNvSpPr/>
            <p:nvPr>
              <p:custDataLst>
                <p:tags r:id="rId3"/>
              </p:custDataLst>
            </p:nvPr>
          </p:nvSpPr>
          <p:spPr>
            <a:xfrm>
              <a:off x="2229" y="3627"/>
              <a:ext cx="6964" cy="6501"/>
            </a:xfrm>
            <a:prstGeom prst="rect">
              <a:avLst/>
            </a:prstGeom>
            <a:noFill/>
            <a:ln>
              <a:solidFill>
                <a:srgbClr val="275A8B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>
              <p:custDataLst>
                <p:tags r:id="rId4"/>
              </p:custDataLst>
            </p:nvPr>
          </p:nvSpPr>
          <p:spPr>
            <a:xfrm>
              <a:off x="3476" y="2958"/>
              <a:ext cx="4525" cy="1150"/>
            </a:xfrm>
            <a:prstGeom prst="round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/>
                <a:t>核心业绩/亮点</a:t>
              </a:r>
              <a:endParaRPr lang="zh-CN" altLang="en-US" sz="2800"/>
            </a:p>
          </p:txBody>
        </p:sp>
        <p:sp>
          <p:nvSpPr>
            <p:cNvPr id="1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2455" y="4436"/>
              <a:ext cx="6659" cy="53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集中展现项目取得的关键成果，向评委推销项目的亮点（为什么是金奖的理由）：</a:t>
              </a:r>
              <a:endPara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可以从</a:t>
              </a:r>
              <a:r>
                <a:rPr lang="zh-CN" altLang="zh-CN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技术优势、知识产权、项目荣誉、市场表现（合同等）、产值利润、媒体报道、社会影响、社会价值、应用成果、合作伙伴</a:t>
              </a:r>
              <a:r>
                <a:rPr lang="zh-CN" altLang="zh-CN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等诸多方面进行凝练，选择3-5项较为突出的业绩进行展示。</a:t>
              </a:r>
              <a:endParaRPr lang="zh-CN" altLang="zh-CN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41"/>
          <p:cNvPicPr>
            <a:picLocks noChangeAspect="1"/>
          </p:cNvPicPr>
          <p:nvPr/>
        </p:nvPicPr>
        <p:blipFill>
          <a:blip r:embed="rId1">
            <a:lum bright="72000" contrast="-78000"/>
          </a:blip>
          <a:stretch>
            <a:fillRect/>
          </a:stretch>
        </p:blipFill>
        <p:spPr>
          <a:xfrm>
            <a:off x="0" y="-24130"/>
            <a:ext cx="12192000" cy="690689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-635" y="1936750"/>
            <a:ext cx="12192000" cy="2964180"/>
          </a:xfrm>
          <a:prstGeom prst="roundRect">
            <a:avLst>
              <a:gd name="adj" fmla="val 0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220" name="文本框 4"/>
          <p:cNvSpPr txBox="1"/>
          <p:nvPr/>
        </p:nvSpPr>
        <p:spPr>
          <a:xfrm>
            <a:off x="4583748" y="3495993"/>
            <a:ext cx="3278187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ctr"/>
            <a:r>
              <a:rPr lang="zh-CN" altLang="en-US" sz="4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背景分析模块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1" name="文本框 5"/>
          <p:cNvSpPr txBox="1"/>
          <p:nvPr/>
        </p:nvSpPr>
        <p:spPr>
          <a:xfrm>
            <a:off x="4584065" y="4149090"/>
            <a:ext cx="659511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背景分析向评委表明项目符合市场需求和发展趋势（有价值）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222" name="文本框 2"/>
          <p:cNvSpPr txBox="1"/>
          <p:nvPr/>
        </p:nvSpPr>
        <p:spPr>
          <a:xfrm>
            <a:off x="4839970" y="2032635"/>
            <a:ext cx="25120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en-US" altLang="zh-CN" sz="9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484610" y="6105525"/>
            <a:ext cx="515620" cy="542290"/>
            <a:chOff x="6878" y="4720"/>
            <a:chExt cx="812" cy="854"/>
          </a:xfrm>
        </p:grpSpPr>
        <p:sp>
          <p:nvSpPr>
            <p:cNvPr id="4" name="矩形 3"/>
            <p:cNvSpPr/>
            <p:nvPr/>
          </p:nvSpPr>
          <p:spPr>
            <a:xfrm>
              <a:off x="6878" y="4720"/>
              <a:ext cx="603" cy="60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88" y="4970"/>
              <a:ext cx="603" cy="6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3500" y="1378585"/>
            <a:ext cx="883920" cy="689610"/>
            <a:chOff x="10170" y="1950"/>
            <a:chExt cx="1680" cy="1311"/>
          </a:xfrm>
        </p:grpSpPr>
        <p:sp>
          <p:nvSpPr>
            <p:cNvPr id="13" name="任意多边形 12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梯形 14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08235" y="1385570"/>
            <a:ext cx="883920" cy="689610"/>
            <a:chOff x="10170" y="1950"/>
            <a:chExt cx="1680" cy="1311"/>
          </a:xfrm>
        </p:grpSpPr>
        <p:sp>
          <p:nvSpPr>
            <p:cNvPr id="7" name="任意多边形 6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Freeform: Shape 31"/>
          <p:cNvSpPr/>
          <p:nvPr/>
        </p:nvSpPr>
        <p:spPr bwMode="auto">
          <a:xfrm>
            <a:off x="3417570" y="3548380"/>
            <a:ext cx="1039495" cy="87947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2" name="组合 1"/>
          <p:cNvGrpSpPr/>
          <p:nvPr/>
        </p:nvGrpSpPr>
        <p:grpSpPr>
          <a:xfrm>
            <a:off x="868680" y="647700"/>
            <a:ext cx="2954020" cy="689610"/>
            <a:chOff x="3290" y="1294"/>
            <a:chExt cx="4652" cy="1086"/>
          </a:xfrm>
        </p:grpSpPr>
        <p:sp>
          <p:nvSpPr>
            <p:cNvPr id="9" name="矩形 8"/>
            <p:cNvSpPr/>
            <p:nvPr/>
          </p:nvSpPr>
          <p:spPr>
            <a:xfrm>
              <a:off x="3290" y="1294"/>
              <a:ext cx="4653" cy="1087"/>
            </a:xfrm>
            <a:prstGeom prst="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403" y="1378"/>
              <a:ext cx="4451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kumimoji="1" lang="zh-CN" altLang="en-US" sz="32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政策背景分析</a:t>
              </a:r>
              <a:endParaRPr kumimoji="1"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254635" y="6289675"/>
            <a:ext cx="18345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背景分析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847215" y="2213610"/>
            <a:ext cx="8778240" cy="3704590"/>
            <a:chOff x="2747" y="3486"/>
            <a:chExt cx="13824" cy="5834"/>
          </a:xfrm>
        </p:grpSpPr>
        <p:sp>
          <p:nvSpPr>
            <p:cNvPr id="6" name="圆角矩形 5"/>
            <p:cNvSpPr/>
            <p:nvPr/>
          </p:nvSpPr>
          <p:spPr>
            <a:xfrm>
              <a:off x="2747" y="3486"/>
              <a:ext cx="13824" cy="5835"/>
            </a:xfrm>
            <a:prstGeom prst="roundRect">
              <a:avLst>
                <a:gd name="adj" fmla="val 0"/>
              </a:avLst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1276" name="文本框 15"/>
            <p:cNvSpPr txBox="1"/>
            <p:nvPr/>
          </p:nvSpPr>
          <p:spPr>
            <a:xfrm>
              <a:off x="2926" y="3700"/>
              <a:ext cx="13397" cy="5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no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基本内容：</a:t>
              </a:r>
              <a:endParaRPr lang="zh-CN" altLang="en-US" sz="24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342900" indent="-3429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列出与业务直接相关的主要政策或法规，包括其名称、发布机构、发布时间等基本信息。</a:t>
              </a:r>
              <a:endParaRPr lang="zh-CN" altLang="en-US" sz="20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342900" indent="-3429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简要介绍这些政策或法规的主要内容和目的。与项目相关的重点摘出（红头文件截图），可以配领导人相关讲话照片</a:t>
              </a:r>
              <a:endParaRPr lang="zh-CN" altLang="en-US" sz="20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政策搜索网站（常用）：</a:t>
              </a:r>
              <a:endParaRPr lang="zh-CN" altLang="en-US" sz="24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中国政府网 、工信部政策文件库 、国家标准化管委会-法律法规等</a:t>
              </a:r>
              <a:endParaRPr lang="zh-CN" altLang="en-US" sz="20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175" name="文本框 6"/>
          <p:cNvSpPr txBox="1"/>
          <p:nvPr>
            <p:custDataLst>
              <p:tags r:id="rId2"/>
            </p:custDataLst>
          </p:nvPr>
        </p:nvSpPr>
        <p:spPr>
          <a:xfrm>
            <a:off x="3287395" y="1457325"/>
            <a:ext cx="5454015" cy="107721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cs typeface="魏碑-简" panose="03000800000000000000" charset="-122"/>
              </a:rPr>
              <a:t>政策分析要做到“顶天立地”</a:t>
            </a:r>
            <a:endParaRPr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cs typeface="魏碑-简" panose="030008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2" name="组合 1"/>
          <p:cNvGrpSpPr/>
          <p:nvPr/>
        </p:nvGrpSpPr>
        <p:grpSpPr>
          <a:xfrm>
            <a:off x="868680" y="647700"/>
            <a:ext cx="2954655" cy="690245"/>
            <a:chOff x="3290" y="1294"/>
            <a:chExt cx="4653" cy="1087"/>
          </a:xfrm>
        </p:grpSpPr>
        <p:sp>
          <p:nvSpPr>
            <p:cNvPr id="9" name="矩形 8"/>
            <p:cNvSpPr/>
            <p:nvPr/>
          </p:nvSpPr>
          <p:spPr>
            <a:xfrm>
              <a:off x="3290" y="1294"/>
              <a:ext cx="4653" cy="1087"/>
            </a:xfrm>
            <a:prstGeom prst="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403" y="1378"/>
              <a:ext cx="4451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kumimoji="1" lang="zh-CN" altLang="en-US" sz="32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社会背景分析</a:t>
              </a:r>
              <a:endParaRPr kumimoji="1"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254635" y="6289675"/>
            <a:ext cx="18345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背景分析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847215" y="2213610"/>
            <a:ext cx="8778240" cy="3795395"/>
            <a:chOff x="2747" y="3486"/>
            <a:chExt cx="13824" cy="5977"/>
          </a:xfrm>
        </p:grpSpPr>
        <p:sp>
          <p:nvSpPr>
            <p:cNvPr id="6" name="圆角矩形 5"/>
            <p:cNvSpPr/>
            <p:nvPr/>
          </p:nvSpPr>
          <p:spPr>
            <a:xfrm>
              <a:off x="2747" y="3486"/>
              <a:ext cx="13824" cy="5977"/>
            </a:xfrm>
            <a:prstGeom prst="roundRect">
              <a:avLst>
                <a:gd name="adj" fmla="val 0"/>
              </a:avLst>
            </a:prstGeom>
            <a:noFill/>
            <a:ln w="38100" cmpd="sng">
              <a:solidFill>
                <a:srgbClr val="275A8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1276" name="文本框 15"/>
            <p:cNvSpPr txBox="1"/>
            <p:nvPr/>
          </p:nvSpPr>
          <p:spPr>
            <a:xfrm>
              <a:off x="2861" y="3500"/>
              <a:ext cx="13587" cy="58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noAutofit/>
            </a:bodyPr>
            <a:lstStyle/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社会公益项目：</a:t>
              </a:r>
              <a:r>
                <a:rPr lang="zh-CN" altLang="en-US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如扶贫、教育支持、环境保护、公共卫生等。</a:t>
              </a:r>
              <a:endParaRPr lang="zh-CN" altLang="en-US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政策导向型项目：</a:t>
              </a:r>
              <a:r>
                <a:rPr lang="zh-CN" altLang="en-US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政府为推动特定领域发展而制定的政策，如新能源、高新技术、乡村振兴等。</a:t>
              </a:r>
              <a:endPara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文化传承与创新项目：</a:t>
              </a:r>
              <a:r>
                <a:rPr lang="zh-CN" altLang="en-US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涉及传统文化保护、非物质文化遗产传承、文化创意产业等。</a:t>
              </a:r>
              <a:endPara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经济发展项目：</a:t>
              </a:r>
              <a:r>
                <a:rPr lang="zh-CN" altLang="en-US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如基础设施建设、产业升级、区域经济合作等。</a:t>
              </a:r>
              <a:endParaRPr lang="zh-CN" altLang="en-US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社会问题应对项目：</a:t>
              </a:r>
              <a:r>
                <a:rPr lang="zh-CN" altLang="en-US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针对当前社会面临的突出问题，如人口老龄化、城市化进程中的挑战等</a:t>
              </a:r>
              <a:r>
                <a:rPr lang="en-US" altLang="zh-CN" sz="20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en-US" altLang="zh-CN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175" name="文本框 6"/>
          <p:cNvSpPr txBox="1"/>
          <p:nvPr>
            <p:custDataLst>
              <p:tags r:id="rId2"/>
            </p:custDataLst>
          </p:nvPr>
        </p:nvSpPr>
        <p:spPr>
          <a:xfrm>
            <a:off x="2279650" y="1426845"/>
            <a:ext cx="79927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cs typeface="魏碑-简" panose="03000800000000000000" charset="-122"/>
              </a:rPr>
              <a:t>社会背景分析与项目的类别具有高度关联</a:t>
            </a:r>
            <a:endParaRPr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cs typeface="魏碑-简" panose="030008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2" name="组合 1"/>
          <p:cNvGrpSpPr/>
          <p:nvPr/>
        </p:nvGrpSpPr>
        <p:grpSpPr>
          <a:xfrm>
            <a:off x="868680" y="647700"/>
            <a:ext cx="3926205" cy="690245"/>
            <a:chOff x="3290" y="1294"/>
            <a:chExt cx="6183" cy="1087"/>
          </a:xfrm>
        </p:grpSpPr>
        <p:sp>
          <p:nvSpPr>
            <p:cNvPr id="9" name="矩形 8"/>
            <p:cNvSpPr/>
            <p:nvPr/>
          </p:nvSpPr>
          <p:spPr>
            <a:xfrm>
              <a:off x="3290" y="1294"/>
              <a:ext cx="6183" cy="1087"/>
            </a:xfrm>
            <a:prstGeom prst="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403" y="1378"/>
              <a:ext cx="6069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kumimoji="1" lang="zh-CN" altLang="en-US" sz="32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市场/行业背景分析</a:t>
              </a:r>
              <a:endParaRPr kumimoji="1"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67715" y="2067560"/>
            <a:ext cx="10805160" cy="4469130"/>
            <a:chOff x="1047" y="3256"/>
            <a:chExt cx="17016" cy="7038"/>
          </a:xfrm>
        </p:grpSpPr>
        <p:sp>
          <p:nvSpPr>
            <p:cNvPr id="6" name="圆角矩形 5"/>
            <p:cNvSpPr/>
            <p:nvPr/>
          </p:nvSpPr>
          <p:spPr>
            <a:xfrm>
              <a:off x="1047" y="3256"/>
              <a:ext cx="17016" cy="7038"/>
            </a:xfrm>
            <a:prstGeom prst="roundRect">
              <a:avLst>
                <a:gd name="adj" fmla="val 0"/>
              </a:avLst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1276" name="文本框 15"/>
            <p:cNvSpPr txBox="1"/>
            <p:nvPr/>
          </p:nvSpPr>
          <p:spPr>
            <a:xfrm>
              <a:off x="1206" y="3376"/>
              <a:ext cx="16756" cy="673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no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基本内容：</a:t>
              </a:r>
              <a:endPara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342900" indent="-3429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"/>
              </a:pP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现有的市场规模、市场占有率、产品的需求量预测等。多用图表表示数据变化，重点数值突出标注，数据来源进行标注</a:t>
              </a:r>
              <a:endParaRPr lang="zh-CN" altLang="en-US" sz="20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342900" indent="-3429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"/>
              </a:pP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应用场景、目标客户分析、竞争对手分析等</a:t>
              </a:r>
              <a:endParaRPr lang="zh-CN" altLang="en-US" sz="20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dirty="0">
                  <a:solidFill>
                    <a:srgbClr val="F2F2F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数据搜索网站（常用）：</a:t>
              </a:r>
              <a:endParaRPr lang="zh-CN" altLang="en-US" sz="24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342900" indent="-3429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"/>
              </a:pP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艾媒数据网 （多偏向移动互联网方向）：https://data.iimedia.cn/</a:t>
              </a:r>
              <a:endParaRPr lang="zh-CN" altLang="en-US" sz="20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342900" indent="-3429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"/>
              </a:pP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艾瑞网（高频率更新互联网前沿的新闻资讯、分析报告</a:t>
              </a:r>
              <a:r>
                <a:rPr lang="en-US" altLang="zh-CN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）：</a:t>
              </a: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https://data.iresearch.com.cn/home.shtml</a:t>
              </a:r>
              <a:endParaRPr lang="zh-CN" altLang="en-US" sz="20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342900" indent="-3429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"/>
              </a:pPr>
              <a:r>
                <a:rPr lang="zh-CN" altLang="en-US" sz="2000" dirty="0">
                  <a:solidFill>
                    <a:schemeClr val="accent3">
                      <a:lumMod val="8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中研网数据（提供医疗、房产、制造业、服务业、零售消费、车辆等全行业数据）：https://www.chinairn.com/data/</a:t>
              </a:r>
              <a:endParaRPr lang="zh-CN" altLang="en-US" sz="20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175" name="文本框 6"/>
          <p:cNvSpPr txBox="1"/>
          <p:nvPr>
            <p:custDataLst>
              <p:tags r:id="rId2"/>
            </p:custDataLst>
          </p:nvPr>
        </p:nvSpPr>
        <p:spPr>
          <a:xfrm>
            <a:off x="1664970" y="1446530"/>
            <a:ext cx="90989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cs typeface="魏碑-简" panose="03000800000000000000" charset="-122"/>
              </a:rPr>
              <a:t>通过市场分析向评委展示该项目具有市场前景</a:t>
            </a:r>
            <a:endParaRPr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cs typeface="魏碑-简" panose="030008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50800" y="-27622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89610" y="4500880"/>
            <a:ext cx="683260" cy="1663700"/>
            <a:chOff x="1086" y="7088"/>
            <a:chExt cx="1076" cy="2620"/>
          </a:xfrm>
        </p:grpSpPr>
        <p:sp>
          <p:nvSpPr>
            <p:cNvPr id="42" name="任意多边形 41"/>
            <p:cNvSpPr/>
            <p:nvPr/>
          </p:nvSpPr>
          <p:spPr>
            <a:xfrm>
              <a:off x="1414" y="7088"/>
              <a:ext cx="392" cy="821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 rot="480000">
              <a:off x="1465" y="7474"/>
              <a:ext cx="364" cy="1764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rot="21000000" flipH="1">
              <a:off x="1123" y="7317"/>
              <a:ext cx="392" cy="821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0640000" flipH="1">
              <a:off x="1258" y="7707"/>
              <a:ext cx="243" cy="1652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770" y="7500"/>
              <a:ext cx="392" cy="733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615" y="7862"/>
              <a:ext cx="304" cy="1382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1086" y="8404"/>
              <a:ext cx="892" cy="1304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254635" y="6289675"/>
            <a:ext cx="18345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背景分析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43660" y="620395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技术背景分析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" name="五边形 21"/>
          <p:cNvSpPr/>
          <p:nvPr/>
        </p:nvSpPr>
        <p:spPr>
          <a:xfrm>
            <a:off x="886460" y="688975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" name="矩形 5"/>
          <p:cNvSpPr/>
          <p:nvPr/>
        </p:nvSpPr>
        <p:spPr>
          <a:xfrm>
            <a:off x="1536700" y="2805430"/>
            <a:ext cx="3025140" cy="2087880"/>
          </a:xfrm>
          <a:prstGeom prst="rect">
            <a:avLst/>
          </a:prstGeom>
          <a:noFill/>
          <a:ln>
            <a:solidFill>
              <a:srgbClr val="275A8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423795" y="2013903"/>
            <a:ext cx="1151890" cy="1079500"/>
            <a:chOff x="3817" y="3141"/>
            <a:chExt cx="1814" cy="1700"/>
          </a:xfrm>
        </p:grpSpPr>
        <p:sp>
          <p:nvSpPr>
            <p:cNvPr id="2" name="圆角矩形 1"/>
            <p:cNvSpPr/>
            <p:nvPr/>
          </p:nvSpPr>
          <p:spPr>
            <a:xfrm>
              <a:off x="3817" y="3141"/>
              <a:ext cx="1814" cy="1701"/>
            </a:xfrm>
            <a:prstGeom prst="round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394"/>
            <p:cNvSpPr>
              <a:spLocks noEditPoints="1"/>
            </p:cNvSpPr>
            <p:nvPr/>
          </p:nvSpPr>
          <p:spPr bwMode="auto">
            <a:xfrm>
              <a:off x="4348" y="3649"/>
              <a:ext cx="790" cy="685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33" tIns="40117" rIns="80233" bIns="40117"/>
            <a:lstStyle/>
            <a:p>
              <a:pPr>
                <a:defRPr/>
              </a:pPr>
              <a:endParaRPr lang="zh-CN" altLang="en-US" sz="1600" dirty="0">
                <a:solidFill>
                  <a:schemeClr val="tx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8" name="文本框 26"/>
          <p:cNvSpPr txBox="1"/>
          <p:nvPr/>
        </p:nvSpPr>
        <p:spPr>
          <a:xfrm>
            <a:off x="1820545" y="3343275"/>
            <a:ext cx="24574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技术现状</a:t>
            </a:r>
            <a:endParaRPr lang="zh-CN" altLang="en-US" sz="2800" b="1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27"/>
          <p:cNvSpPr txBox="1"/>
          <p:nvPr/>
        </p:nvSpPr>
        <p:spPr>
          <a:xfrm>
            <a:off x="1587500" y="3851275"/>
            <a:ext cx="2929255" cy="94352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科普技术概念、介绍现有技术方案及技术现状</a:t>
            </a:r>
            <a:endParaRPr lang="zh-CN" altLang="zh-CN" sz="20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97095" y="2805430"/>
            <a:ext cx="3025140" cy="2087880"/>
          </a:xfrm>
          <a:prstGeom prst="rect">
            <a:avLst/>
          </a:prstGeom>
          <a:noFill/>
          <a:ln>
            <a:solidFill>
              <a:srgbClr val="275A8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26"/>
          <p:cNvSpPr txBox="1"/>
          <p:nvPr/>
        </p:nvSpPr>
        <p:spPr>
          <a:xfrm>
            <a:off x="4980940" y="3343275"/>
            <a:ext cx="24574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技术趋势</a:t>
            </a:r>
            <a:endParaRPr lang="zh-CN" altLang="en-US" sz="2800" b="1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文本框 27"/>
          <p:cNvSpPr txBox="1"/>
          <p:nvPr/>
        </p:nvSpPr>
        <p:spPr>
          <a:xfrm>
            <a:off x="4745355" y="3865245"/>
            <a:ext cx="29292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阐述未来相关领域的技术方向、技术趋势或技术方案</a:t>
            </a:r>
            <a:endParaRPr lang="zh-CN" altLang="zh-CN" sz="20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857490" y="2805430"/>
            <a:ext cx="3025140" cy="2087880"/>
          </a:xfrm>
          <a:prstGeom prst="rect">
            <a:avLst/>
          </a:prstGeom>
          <a:noFill/>
          <a:ln>
            <a:solidFill>
              <a:srgbClr val="275A8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26"/>
          <p:cNvSpPr txBox="1"/>
          <p:nvPr/>
        </p:nvSpPr>
        <p:spPr>
          <a:xfrm>
            <a:off x="8035290" y="3343275"/>
            <a:ext cx="26695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技术难点/痛点</a:t>
            </a:r>
            <a:endParaRPr lang="zh-CN" altLang="en-US" sz="2800" b="1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文本框 27"/>
          <p:cNvSpPr txBox="1"/>
          <p:nvPr/>
        </p:nvSpPr>
        <p:spPr>
          <a:xfrm>
            <a:off x="7903210" y="3851275"/>
            <a:ext cx="29292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20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介绍新技术的技术难点，或传统技术难以解决的要点</a:t>
            </a:r>
            <a:endParaRPr lang="zh-CN" altLang="zh-CN" sz="20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620385" y="2013268"/>
            <a:ext cx="1151890" cy="1079500"/>
            <a:chOff x="8898" y="3198"/>
            <a:chExt cx="1814" cy="1700"/>
          </a:xfrm>
        </p:grpSpPr>
        <p:sp>
          <p:nvSpPr>
            <p:cNvPr id="24" name="圆角矩形 23"/>
            <p:cNvSpPr/>
            <p:nvPr/>
          </p:nvSpPr>
          <p:spPr>
            <a:xfrm>
              <a:off x="8898" y="3198"/>
              <a:ext cx="1814" cy="1701"/>
            </a:xfrm>
            <a:prstGeom prst="round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15"/>
            <p:cNvSpPr>
              <a:spLocks noEditPoints="1"/>
            </p:cNvSpPr>
            <p:nvPr/>
          </p:nvSpPr>
          <p:spPr bwMode="auto">
            <a:xfrm>
              <a:off x="9449" y="3681"/>
              <a:ext cx="617" cy="735"/>
            </a:xfrm>
            <a:custGeom>
              <a:avLst/>
              <a:gdLst>
                <a:gd name="T0" fmla="*/ 323 w 671"/>
                <a:gd name="T1" fmla="*/ 326 h 798"/>
                <a:gd name="T2" fmla="*/ 323 w 671"/>
                <a:gd name="T3" fmla="*/ 798 h 798"/>
                <a:gd name="T4" fmla="*/ 671 w 671"/>
                <a:gd name="T5" fmla="*/ 675 h 798"/>
                <a:gd name="T6" fmla="*/ 671 w 671"/>
                <a:gd name="T7" fmla="*/ 203 h 798"/>
                <a:gd name="T8" fmla="*/ 323 w 671"/>
                <a:gd name="T9" fmla="*/ 326 h 798"/>
                <a:gd name="T10" fmla="*/ 292 w 671"/>
                <a:gd name="T11" fmla="*/ 356 h 798"/>
                <a:gd name="T12" fmla="*/ 292 w 671"/>
                <a:gd name="T13" fmla="*/ 422 h 798"/>
                <a:gd name="T14" fmla="*/ 228 w 671"/>
                <a:gd name="T15" fmla="*/ 391 h 798"/>
                <a:gd name="T16" fmla="*/ 228 w 671"/>
                <a:gd name="T17" fmla="*/ 320 h 798"/>
                <a:gd name="T18" fmla="*/ 292 w 671"/>
                <a:gd name="T19" fmla="*/ 356 h 798"/>
                <a:gd name="T20" fmla="*/ 577 w 671"/>
                <a:gd name="T21" fmla="*/ 152 h 798"/>
                <a:gd name="T22" fmla="*/ 559 w 671"/>
                <a:gd name="T23" fmla="*/ 143 h 798"/>
                <a:gd name="T24" fmla="*/ 224 w 671"/>
                <a:gd name="T25" fmla="*/ 260 h 798"/>
                <a:gd name="T26" fmla="*/ 214 w 671"/>
                <a:gd name="T27" fmla="*/ 269 h 798"/>
                <a:gd name="T28" fmla="*/ 214 w 671"/>
                <a:gd name="T29" fmla="*/ 748 h 798"/>
                <a:gd name="T30" fmla="*/ 305 w 671"/>
                <a:gd name="T31" fmla="*/ 797 h 798"/>
                <a:gd name="T32" fmla="*/ 305 w 671"/>
                <a:gd name="T33" fmla="*/ 326 h 798"/>
                <a:gd name="T34" fmla="*/ 231 w 671"/>
                <a:gd name="T35" fmla="*/ 287 h 798"/>
                <a:gd name="T36" fmla="*/ 232 w 671"/>
                <a:gd name="T37" fmla="*/ 286 h 798"/>
                <a:gd name="T38" fmla="*/ 568 w 671"/>
                <a:gd name="T39" fmla="*/ 170 h 798"/>
                <a:gd name="T40" fmla="*/ 577 w 671"/>
                <a:gd name="T41" fmla="*/ 152 h 798"/>
                <a:gd name="T42" fmla="*/ 78 w 671"/>
                <a:gd name="T43" fmla="*/ 216 h 798"/>
                <a:gd name="T44" fmla="*/ 78 w 671"/>
                <a:gd name="T45" fmla="*/ 281 h 798"/>
                <a:gd name="T46" fmla="*/ 14 w 671"/>
                <a:gd name="T47" fmla="*/ 250 h 798"/>
                <a:gd name="T48" fmla="*/ 14 w 671"/>
                <a:gd name="T49" fmla="*/ 180 h 798"/>
                <a:gd name="T50" fmla="*/ 78 w 671"/>
                <a:gd name="T51" fmla="*/ 216 h 798"/>
                <a:gd name="T52" fmla="*/ 363 w 671"/>
                <a:gd name="T53" fmla="*/ 11 h 798"/>
                <a:gd name="T54" fmla="*/ 346 w 671"/>
                <a:gd name="T55" fmla="*/ 2 h 798"/>
                <a:gd name="T56" fmla="*/ 10 w 671"/>
                <a:gd name="T57" fmla="*/ 119 h 798"/>
                <a:gd name="T58" fmla="*/ 0 w 671"/>
                <a:gd name="T59" fmla="*/ 128 h 798"/>
                <a:gd name="T60" fmla="*/ 0 w 671"/>
                <a:gd name="T61" fmla="*/ 608 h 798"/>
                <a:gd name="T62" fmla="*/ 92 w 671"/>
                <a:gd name="T63" fmla="*/ 656 h 798"/>
                <a:gd name="T64" fmla="*/ 92 w 671"/>
                <a:gd name="T65" fmla="*/ 186 h 798"/>
                <a:gd name="T66" fmla="*/ 17 w 671"/>
                <a:gd name="T67" fmla="*/ 146 h 798"/>
                <a:gd name="T68" fmla="*/ 18 w 671"/>
                <a:gd name="T69" fmla="*/ 146 h 798"/>
                <a:gd name="T70" fmla="*/ 354 w 671"/>
                <a:gd name="T71" fmla="*/ 29 h 798"/>
                <a:gd name="T72" fmla="*/ 363 w 671"/>
                <a:gd name="T73" fmla="*/ 11 h 798"/>
                <a:gd name="T74" fmla="*/ 185 w 671"/>
                <a:gd name="T75" fmla="*/ 290 h 798"/>
                <a:gd name="T76" fmla="*/ 185 w 671"/>
                <a:gd name="T77" fmla="*/ 355 h 798"/>
                <a:gd name="T78" fmla="*/ 121 w 671"/>
                <a:gd name="T79" fmla="*/ 324 h 798"/>
                <a:gd name="T80" fmla="*/ 121 w 671"/>
                <a:gd name="T81" fmla="*/ 254 h 798"/>
                <a:gd name="T82" fmla="*/ 185 w 671"/>
                <a:gd name="T83" fmla="*/ 290 h 798"/>
                <a:gd name="T84" fmla="*/ 470 w 671"/>
                <a:gd name="T85" fmla="*/ 85 h 798"/>
                <a:gd name="T86" fmla="*/ 453 w 671"/>
                <a:gd name="T87" fmla="*/ 76 h 798"/>
                <a:gd name="T88" fmla="*/ 117 w 671"/>
                <a:gd name="T89" fmla="*/ 193 h 798"/>
                <a:gd name="T90" fmla="*/ 107 w 671"/>
                <a:gd name="T91" fmla="*/ 202 h 798"/>
                <a:gd name="T92" fmla="*/ 107 w 671"/>
                <a:gd name="T93" fmla="*/ 682 h 798"/>
                <a:gd name="T94" fmla="*/ 199 w 671"/>
                <a:gd name="T95" fmla="*/ 730 h 798"/>
                <a:gd name="T96" fmla="*/ 199 w 671"/>
                <a:gd name="T97" fmla="*/ 260 h 798"/>
                <a:gd name="T98" fmla="*/ 124 w 671"/>
                <a:gd name="T99" fmla="*/ 220 h 798"/>
                <a:gd name="T100" fmla="*/ 125 w 671"/>
                <a:gd name="T101" fmla="*/ 219 h 798"/>
                <a:gd name="T102" fmla="*/ 461 w 671"/>
                <a:gd name="T103" fmla="*/ 103 h 798"/>
                <a:gd name="T104" fmla="*/ 470 w 671"/>
                <a:gd name="T105" fmla="*/ 85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1" h="798">
                  <a:moveTo>
                    <a:pt x="323" y="326"/>
                  </a:moveTo>
                  <a:lnTo>
                    <a:pt x="323" y="798"/>
                  </a:lnTo>
                  <a:lnTo>
                    <a:pt x="671" y="675"/>
                  </a:lnTo>
                  <a:lnTo>
                    <a:pt x="671" y="203"/>
                  </a:lnTo>
                  <a:lnTo>
                    <a:pt x="323" y="326"/>
                  </a:lnTo>
                  <a:close/>
                  <a:moveTo>
                    <a:pt x="292" y="356"/>
                  </a:moveTo>
                  <a:lnTo>
                    <a:pt x="292" y="422"/>
                  </a:lnTo>
                  <a:cubicBezTo>
                    <a:pt x="260" y="416"/>
                    <a:pt x="228" y="391"/>
                    <a:pt x="228" y="391"/>
                  </a:cubicBezTo>
                  <a:lnTo>
                    <a:pt x="228" y="320"/>
                  </a:lnTo>
                  <a:cubicBezTo>
                    <a:pt x="267" y="352"/>
                    <a:pt x="292" y="356"/>
                    <a:pt x="292" y="356"/>
                  </a:cubicBezTo>
                  <a:close/>
                  <a:moveTo>
                    <a:pt x="577" y="152"/>
                  </a:moveTo>
                  <a:cubicBezTo>
                    <a:pt x="575" y="145"/>
                    <a:pt x="567" y="141"/>
                    <a:pt x="559" y="143"/>
                  </a:cubicBezTo>
                  <a:lnTo>
                    <a:pt x="224" y="260"/>
                  </a:lnTo>
                  <a:cubicBezTo>
                    <a:pt x="219" y="261"/>
                    <a:pt x="215" y="265"/>
                    <a:pt x="214" y="269"/>
                  </a:cubicBezTo>
                  <a:lnTo>
                    <a:pt x="214" y="748"/>
                  </a:lnTo>
                  <a:cubicBezTo>
                    <a:pt x="226" y="772"/>
                    <a:pt x="275" y="797"/>
                    <a:pt x="305" y="797"/>
                  </a:cubicBezTo>
                  <a:lnTo>
                    <a:pt x="305" y="326"/>
                  </a:lnTo>
                  <a:cubicBezTo>
                    <a:pt x="289" y="324"/>
                    <a:pt x="253" y="305"/>
                    <a:pt x="231" y="287"/>
                  </a:cubicBezTo>
                  <a:cubicBezTo>
                    <a:pt x="231" y="286"/>
                    <a:pt x="232" y="286"/>
                    <a:pt x="232" y="286"/>
                  </a:cubicBezTo>
                  <a:lnTo>
                    <a:pt x="568" y="170"/>
                  </a:lnTo>
                  <a:cubicBezTo>
                    <a:pt x="575" y="167"/>
                    <a:pt x="579" y="159"/>
                    <a:pt x="577" y="152"/>
                  </a:cubicBezTo>
                  <a:close/>
                  <a:moveTo>
                    <a:pt x="78" y="216"/>
                  </a:moveTo>
                  <a:lnTo>
                    <a:pt x="78" y="281"/>
                  </a:lnTo>
                  <a:cubicBezTo>
                    <a:pt x="46" y="275"/>
                    <a:pt x="14" y="250"/>
                    <a:pt x="14" y="250"/>
                  </a:cubicBezTo>
                  <a:lnTo>
                    <a:pt x="14" y="180"/>
                  </a:lnTo>
                  <a:cubicBezTo>
                    <a:pt x="53" y="212"/>
                    <a:pt x="78" y="216"/>
                    <a:pt x="78" y="216"/>
                  </a:cubicBezTo>
                  <a:close/>
                  <a:moveTo>
                    <a:pt x="363" y="11"/>
                  </a:moveTo>
                  <a:cubicBezTo>
                    <a:pt x="361" y="4"/>
                    <a:pt x="353" y="0"/>
                    <a:pt x="346" y="2"/>
                  </a:cubicBezTo>
                  <a:lnTo>
                    <a:pt x="10" y="119"/>
                  </a:lnTo>
                  <a:cubicBezTo>
                    <a:pt x="5" y="121"/>
                    <a:pt x="2" y="124"/>
                    <a:pt x="0" y="128"/>
                  </a:cubicBezTo>
                  <a:lnTo>
                    <a:pt x="0" y="608"/>
                  </a:lnTo>
                  <a:cubicBezTo>
                    <a:pt x="12" y="631"/>
                    <a:pt x="61" y="656"/>
                    <a:pt x="92" y="656"/>
                  </a:cubicBezTo>
                  <a:lnTo>
                    <a:pt x="92" y="186"/>
                  </a:lnTo>
                  <a:cubicBezTo>
                    <a:pt x="76" y="183"/>
                    <a:pt x="40" y="164"/>
                    <a:pt x="17" y="146"/>
                  </a:cubicBezTo>
                  <a:cubicBezTo>
                    <a:pt x="18" y="146"/>
                    <a:pt x="18" y="146"/>
                    <a:pt x="18" y="146"/>
                  </a:cubicBezTo>
                  <a:lnTo>
                    <a:pt x="354" y="29"/>
                  </a:lnTo>
                  <a:cubicBezTo>
                    <a:pt x="362" y="26"/>
                    <a:pt x="366" y="19"/>
                    <a:pt x="363" y="11"/>
                  </a:cubicBezTo>
                  <a:close/>
                  <a:moveTo>
                    <a:pt x="185" y="290"/>
                  </a:moveTo>
                  <a:lnTo>
                    <a:pt x="185" y="355"/>
                  </a:lnTo>
                  <a:cubicBezTo>
                    <a:pt x="153" y="349"/>
                    <a:pt x="121" y="324"/>
                    <a:pt x="121" y="324"/>
                  </a:cubicBezTo>
                  <a:lnTo>
                    <a:pt x="121" y="254"/>
                  </a:lnTo>
                  <a:cubicBezTo>
                    <a:pt x="160" y="286"/>
                    <a:pt x="185" y="290"/>
                    <a:pt x="185" y="290"/>
                  </a:cubicBezTo>
                  <a:close/>
                  <a:moveTo>
                    <a:pt x="470" y="85"/>
                  </a:moveTo>
                  <a:cubicBezTo>
                    <a:pt x="468" y="78"/>
                    <a:pt x="460" y="74"/>
                    <a:pt x="453" y="76"/>
                  </a:cubicBezTo>
                  <a:lnTo>
                    <a:pt x="117" y="193"/>
                  </a:lnTo>
                  <a:cubicBezTo>
                    <a:pt x="112" y="195"/>
                    <a:pt x="108" y="198"/>
                    <a:pt x="107" y="202"/>
                  </a:cubicBezTo>
                  <a:lnTo>
                    <a:pt x="107" y="682"/>
                  </a:lnTo>
                  <a:cubicBezTo>
                    <a:pt x="119" y="705"/>
                    <a:pt x="168" y="730"/>
                    <a:pt x="199" y="730"/>
                  </a:cubicBezTo>
                  <a:lnTo>
                    <a:pt x="199" y="260"/>
                  </a:lnTo>
                  <a:cubicBezTo>
                    <a:pt x="183" y="257"/>
                    <a:pt x="146" y="238"/>
                    <a:pt x="124" y="220"/>
                  </a:cubicBezTo>
                  <a:cubicBezTo>
                    <a:pt x="125" y="220"/>
                    <a:pt x="125" y="220"/>
                    <a:pt x="125" y="219"/>
                  </a:cubicBezTo>
                  <a:lnTo>
                    <a:pt x="461" y="103"/>
                  </a:lnTo>
                  <a:cubicBezTo>
                    <a:pt x="469" y="100"/>
                    <a:pt x="473" y="93"/>
                    <a:pt x="470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335" dirty="0">
                <a:solidFill>
                  <a:schemeClr val="tx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16975" y="2012633"/>
            <a:ext cx="1151890" cy="1079500"/>
            <a:chOff x="13810" y="3198"/>
            <a:chExt cx="1814" cy="1700"/>
          </a:xfrm>
        </p:grpSpPr>
        <p:sp>
          <p:nvSpPr>
            <p:cNvPr id="34" name="圆角矩形 33"/>
            <p:cNvSpPr/>
            <p:nvPr/>
          </p:nvSpPr>
          <p:spPr>
            <a:xfrm>
              <a:off x="13810" y="3198"/>
              <a:ext cx="1814" cy="1701"/>
            </a:xfrm>
            <a:prstGeom prst="round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8"/>
            <p:cNvSpPr>
              <a:spLocks noEditPoints="1"/>
            </p:cNvSpPr>
            <p:nvPr/>
          </p:nvSpPr>
          <p:spPr bwMode="auto">
            <a:xfrm>
              <a:off x="14378" y="3706"/>
              <a:ext cx="717" cy="717"/>
            </a:xfrm>
            <a:custGeom>
              <a:avLst/>
              <a:gdLst>
                <a:gd name="T0" fmla="*/ 274 w 740"/>
                <a:gd name="T1" fmla="*/ 555 h 740"/>
                <a:gd name="T2" fmla="*/ 283 w 740"/>
                <a:gd name="T3" fmla="*/ 562 h 740"/>
                <a:gd name="T4" fmla="*/ 286 w 740"/>
                <a:gd name="T5" fmla="*/ 571 h 740"/>
                <a:gd name="T6" fmla="*/ 283 w 740"/>
                <a:gd name="T7" fmla="*/ 580 h 740"/>
                <a:gd name="T8" fmla="*/ 231 w 740"/>
                <a:gd name="T9" fmla="*/ 634 h 740"/>
                <a:gd name="T10" fmla="*/ 223 w 740"/>
                <a:gd name="T11" fmla="*/ 638 h 740"/>
                <a:gd name="T12" fmla="*/ 214 w 740"/>
                <a:gd name="T13" fmla="*/ 638 h 740"/>
                <a:gd name="T14" fmla="*/ 205 w 740"/>
                <a:gd name="T15" fmla="*/ 631 h 740"/>
                <a:gd name="T16" fmla="*/ 202 w 740"/>
                <a:gd name="T17" fmla="*/ 622 h 740"/>
                <a:gd name="T18" fmla="*/ 205 w 740"/>
                <a:gd name="T19" fmla="*/ 613 h 740"/>
                <a:gd name="T20" fmla="*/ 257 w 740"/>
                <a:gd name="T21" fmla="*/ 559 h 740"/>
                <a:gd name="T22" fmla="*/ 265 w 740"/>
                <a:gd name="T23" fmla="*/ 555 h 740"/>
                <a:gd name="T24" fmla="*/ 252 w 740"/>
                <a:gd name="T25" fmla="*/ 470 h 740"/>
                <a:gd name="T26" fmla="*/ 262 w 740"/>
                <a:gd name="T27" fmla="*/ 474 h 740"/>
                <a:gd name="T28" fmla="*/ 269 w 740"/>
                <a:gd name="T29" fmla="*/ 482 h 740"/>
                <a:gd name="T30" fmla="*/ 269 w 740"/>
                <a:gd name="T31" fmla="*/ 491 h 740"/>
                <a:gd name="T32" fmla="*/ 263 w 740"/>
                <a:gd name="T33" fmla="*/ 499 h 740"/>
                <a:gd name="T34" fmla="*/ 93 w 740"/>
                <a:gd name="T35" fmla="*/ 669 h 740"/>
                <a:gd name="T36" fmla="*/ 84 w 740"/>
                <a:gd name="T37" fmla="*/ 672 h 740"/>
                <a:gd name="T38" fmla="*/ 74 w 740"/>
                <a:gd name="T39" fmla="*/ 669 h 740"/>
                <a:gd name="T40" fmla="*/ 68 w 740"/>
                <a:gd name="T41" fmla="*/ 660 h 740"/>
                <a:gd name="T42" fmla="*/ 68 w 740"/>
                <a:gd name="T43" fmla="*/ 651 h 740"/>
                <a:gd name="T44" fmla="*/ 72 w 740"/>
                <a:gd name="T45" fmla="*/ 643 h 740"/>
                <a:gd name="T46" fmla="*/ 244 w 740"/>
                <a:gd name="T47" fmla="*/ 473 h 740"/>
                <a:gd name="T48" fmla="*/ 252 w 740"/>
                <a:gd name="T49" fmla="*/ 470 h 740"/>
                <a:gd name="T50" fmla="*/ 173 w 740"/>
                <a:gd name="T51" fmla="*/ 455 h 740"/>
                <a:gd name="T52" fmla="*/ 182 w 740"/>
                <a:gd name="T53" fmla="*/ 461 h 740"/>
                <a:gd name="T54" fmla="*/ 185 w 740"/>
                <a:gd name="T55" fmla="*/ 470 h 740"/>
                <a:gd name="T56" fmla="*/ 182 w 740"/>
                <a:gd name="T57" fmla="*/ 479 h 740"/>
                <a:gd name="T58" fmla="*/ 163 w 740"/>
                <a:gd name="T59" fmla="*/ 499 h 740"/>
                <a:gd name="T60" fmla="*/ 156 w 740"/>
                <a:gd name="T61" fmla="*/ 503 h 740"/>
                <a:gd name="T62" fmla="*/ 146 w 740"/>
                <a:gd name="T63" fmla="*/ 503 h 740"/>
                <a:gd name="T64" fmla="*/ 138 w 740"/>
                <a:gd name="T65" fmla="*/ 498 h 740"/>
                <a:gd name="T66" fmla="*/ 135 w 740"/>
                <a:gd name="T67" fmla="*/ 487 h 740"/>
                <a:gd name="T68" fmla="*/ 137 w 740"/>
                <a:gd name="T69" fmla="*/ 479 h 740"/>
                <a:gd name="T70" fmla="*/ 156 w 740"/>
                <a:gd name="T71" fmla="*/ 458 h 740"/>
                <a:gd name="T72" fmla="*/ 164 w 740"/>
                <a:gd name="T73" fmla="*/ 455 h 740"/>
                <a:gd name="T74" fmla="*/ 673 w 740"/>
                <a:gd name="T75" fmla="*/ 91 h 740"/>
                <a:gd name="T76" fmla="*/ 421 w 740"/>
                <a:gd name="T77" fmla="*/ 680 h 740"/>
                <a:gd name="T78" fmla="*/ 650 w 740"/>
                <a:gd name="T79" fmla="*/ 67 h 740"/>
                <a:gd name="T80" fmla="*/ 299 w 740"/>
                <a:gd name="T81" fmla="*/ 418 h 740"/>
                <a:gd name="T82" fmla="*/ 723 w 740"/>
                <a:gd name="T83" fmla="*/ 0 h 740"/>
                <a:gd name="T84" fmla="*/ 732 w 740"/>
                <a:gd name="T85" fmla="*/ 3 h 740"/>
                <a:gd name="T86" fmla="*/ 739 w 740"/>
                <a:gd name="T87" fmla="*/ 12 h 740"/>
                <a:gd name="T88" fmla="*/ 739 w 740"/>
                <a:gd name="T89" fmla="*/ 21 h 740"/>
                <a:gd name="T90" fmla="*/ 737 w 740"/>
                <a:gd name="T91" fmla="*/ 24 h 740"/>
                <a:gd name="T92" fmla="*/ 435 w 740"/>
                <a:gd name="T93" fmla="*/ 729 h 740"/>
                <a:gd name="T94" fmla="*/ 435 w 740"/>
                <a:gd name="T95" fmla="*/ 729 h 740"/>
                <a:gd name="T96" fmla="*/ 430 w 740"/>
                <a:gd name="T97" fmla="*/ 737 h 740"/>
                <a:gd name="T98" fmla="*/ 421 w 740"/>
                <a:gd name="T99" fmla="*/ 740 h 740"/>
                <a:gd name="T100" fmla="*/ 410 w 740"/>
                <a:gd name="T101" fmla="*/ 736 h 740"/>
                <a:gd name="T102" fmla="*/ 405 w 740"/>
                <a:gd name="T103" fmla="*/ 727 h 740"/>
                <a:gd name="T104" fmla="*/ 290 w 740"/>
                <a:gd name="T105" fmla="*/ 449 h 740"/>
                <a:gd name="T106" fmla="*/ 12 w 740"/>
                <a:gd name="T107" fmla="*/ 335 h 740"/>
                <a:gd name="T108" fmla="*/ 4 w 740"/>
                <a:gd name="T109" fmla="*/ 329 h 740"/>
                <a:gd name="T110" fmla="*/ 0 w 740"/>
                <a:gd name="T111" fmla="*/ 320 h 740"/>
                <a:gd name="T112" fmla="*/ 3 w 740"/>
                <a:gd name="T113" fmla="*/ 311 h 740"/>
                <a:gd name="T114" fmla="*/ 10 w 740"/>
                <a:gd name="T115" fmla="*/ 304 h 740"/>
                <a:gd name="T116" fmla="*/ 11 w 740"/>
                <a:gd name="T117" fmla="*/ 304 h 740"/>
                <a:gd name="T118" fmla="*/ 715 w 740"/>
                <a:gd name="T119" fmla="*/ 2 h 740"/>
                <a:gd name="T120" fmla="*/ 719 w 740"/>
                <a:gd name="T121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0" h="740">
                  <a:moveTo>
                    <a:pt x="269" y="554"/>
                  </a:moveTo>
                  <a:lnTo>
                    <a:pt x="274" y="555"/>
                  </a:lnTo>
                  <a:lnTo>
                    <a:pt x="279" y="558"/>
                  </a:lnTo>
                  <a:lnTo>
                    <a:pt x="283" y="562"/>
                  </a:lnTo>
                  <a:lnTo>
                    <a:pt x="284" y="566"/>
                  </a:lnTo>
                  <a:lnTo>
                    <a:pt x="286" y="571"/>
                  </a:lnTo>
                  <a:lnTo>
                    <a:pt x="286" y="576"/>
                  </a:lnTo>
                  <a:lnTo>
                    <a:pt x="283" y="580"/>
                  </a:lnTo>
                  <a:lnTo>
                    <a:pt x="281" y="583"/>
                  </a:lnTo>
                  <a:lnTo>
                    <a:pt x="231" y="634"/>
                  </a:lnTo>
                  <a:lnTo>
                    <a:pt x="227" y="637"/>
                  </a:lnTo>
                  <a:lnTo>
                    <a:pt x="223" y="638"/>
                  </a:lnTo>
                  <a:lnTo>
                    <a:pt x="219" y="639"/>
                  </a:lnTo>
                  <a:lnTo>
                    <a:pt x="214" y="638"/>
                  </a:lnTo>
                  <a:lnTo>
                    <a:pt x="209" y="635"/>
                  </a:lnTo>
                  <a:lnTo>
                    <a:pt x="205" y="631"/>
                  </a:lnTo>
                  <a:lnTo>
                    <a:pt x="203" y="627"/>
                  </a:lnTo>
                  <a:lnTo>
                    <a:pt x="202" y="622"/>
                  </a:lnTo>
                  <a:lnTo>
                    <a:pt x="202" y="617"/>
                  </a:lnTo>
                  <a:lnTo>
                    <a:pt x="205" y="613"/>
                  </a:lnTo>
                  <a:lnTo>
                    <a:pt x="207" y="610"/>
                  </a:lnTo>
                  <a:lnTo>
                    <a:pt x="257" y="559"/>
                  </a:lnTo>
                  <a:lnTo>
                    <a:pt x="261" y="557"/>
                  </a:lnTo>
                  <a:lnTo>
                    <a:pt x="265" y="555"/>
                  </a:lnTo>
                  <a:lnTo>
                    <a:pt x="269" y="554"/>
                  </a:lnTo>
                  <a:close/>
                  <a:moveTo>
                    <a:pt x="252" y="470"/>
                  </a:moveTo>
                  <a:lnTo>
                    <a:pt x="257" y="472"/>
                  </a:lnTo>
                  <a:lnTo>
                    <a:pt x="262" y="474"/>
                  </a:lnTo>
                  <a:lnTo>
                    <a:pt x="266" y="477"/>
                  </a:lnTo>
                  <a:lnTo>
                    <a:pt x="269" y="482"/>
                  </a:lnTo>
                  <a:lnTo>
                    <a:pt x="269" y="487"/>
                  </a:lnTo>
                  <a:lnTo>
                    <a:pt x="269" y="491"/>
                  </a:lnTo>
                  <a:lnTo>
                    <a:pt x="266" y="496"/>
                  </a:lnTo>
                  <a:lnTo>
                    <a:pt x="263" y="499"/>
                  </a:lnTo>
                  <a:lnTo>
                    <a:pt x="96" y="667"/>
                  </a:lnTo>
                  <a:lnTo>
                    <a:pt x="93" y="669"/>
                  </a:lnTo>
                  <a:lnTo>
                    <a:pt x="88" y="672"/>
                  </a:lnTo>
                  <a:lnTo>
                    <a:pt x="84" y="672"/>
                  </a:lnTo>
                  <a:lnTo>
                    <a:pt x="79" y="672"/>
                  </a:lnTo>
                  <a:lnTo>
                    <a:pt x="74" y="669"/>
                  </a:lnTo>
                  <a:lnTo>
                    <a:pt x="71" y="665"/>
                  </a:lnTo>
                  <a:lnTo>
                    <a:pt x="68" y="660"/>
                  </a:lnTo>
                  <a:lnTo>
                    <a:pt x="67" y="655"/>
                  </a:lnTo>
                  <a:lnTo>
                    <a:pt x="68" y="651"/>
                  </a:lnTo>
                  <a:lnTo>
                    <a:pt x="70" y="647"/>
                  </a:lnTo>
                  <a:lnTo>
                    <a:pt x="72" y="643"/>
                  </a:lnTo>
                  <a:lnTo>
                    <a:pt x="240" y="476"/>
                  </a:lnTo>
                  <a:lnTo>
                    <a:pt x="244" y="473"/>
                  </a:lnTo>
                  <a:lnTo>
                    <a:pt x="248" y="472"/>
                  </a:lnTo>
                  <a:lnTo>
                    <a:pt x="252" y="470"/>
                  </a:lnTo>
                  <a:close/>
                  <a:moveTo>
                    <a:pt x="168" y="453"/>
                  </a:moveTo>
                  <a:lnTo>
                    <a:pt x="173" y="455"/>
                  </a:lnTo>
                  <a:lnTo>
                    <a:pt x="178" y="457"/>
                  </a:lnTo>
                  <a:lnTo>
                    <a:pt x="182" y="461"/>
                  </a:lnTo>
                  <a:lnTo>
                    <a:pt x="184" y="465"/>
                  </a:lnTo>
                  <a:lnTo>
                    <a:pt x="185" y="470"/>
                  </a:lnTo>
                  <a:lnTo>
                    <a:pt x="185" y="476"/>
                  </a:lnTo>
                  <a:lnTo>
                    <a:pt x="182" y="479"/>
                  </a:lnTo>
                  <a:lnTo>
                    <a:pt x="180" y="482"/>
                  </a:lnTo>
                  <a:lnTo>
                    <a:pt x="163" y="499"/>
                  </a:lnTo>
                  <a:lnTo>
                    <a:pt x="160" y="502"/>
                  </a:lnTo>
                  <a:lnTo>
                    <a:pt x="156" y="503"/>
                  </a:lnTo>
                  <a:lnTo>
                    <a:pt x="151" y="504"/>
                  </a:lnTo>
                  <a:lnTo>
                    <a:pt x="146" y="503"/>
                  </a:lnTo>
                  <a:lnTo>
                    <a:pt x="142" y="500"/>
                  </a:lnTo>
                  <a:lnTo>
                    <a:pt x="138" y="498"/>
                  </a:lnTo>
                  <a:lnTo>
                    <a:pt x="135" y="493"/>
                  </a:lnTo>
                  <a:lnTo>
                    <a:pt x="135" y="487"/>
                  </a:lnTo>
                  <a:lnTo>
                    <a:pt x="135" y="483"/>
                  </a:lnTo>
                  <a:lnTo>
                    <a:pt x="137" y="479"/>
                  </a:lnTo>
                  <a:lnTo>
                    <a:pt x="139" y="476"/>
                  </a:lnTo>
                  <a:lnTo>
                    <a:pt x="156" y="458"/>
                  </a:lnTo>
                  <a:lnTo>
                    <a:pt x="160" y="456"/>
                  </a:lnTo>
                  <a:lnTo>
                    <a:pt x="164" y="455"/>
                  </a:lnTo>
                  <a:lnTo>
                    <a:pt x="168" y="453"/>
                  </a:lnTo>
                  <a:close/>
                  <a:moveTo>
                    <a:pt x="673" y="91"/>
                  </a:moveTo>
                  <a:lnTo>
                    <a:pt x="322" y="441"/>
                  </a:lnTo>
                  <a:lnTo>
                    <a:pt x="421" y="680"/>
                  </a:lnTo>
                  <a:lnTo>
                    <a:pt x="673" y="91"/>
                  </a:lnTo>
                  <a:close/>
                  <a:moveTo>
                    <a:pt x="650" y="67"/>
                  </a:moveTo>
                  <a:lnTo>
                    <a:pt x="61" y="320"/>
                  </a:lnTo>
                  <a:lnTo>
                    <a:pt x="299" y="418"/>
                  </a:lnTo>
                  <a:lnTo>
                    <a:pt x="650" y="67"/>
                  </a:lnTo>
                  <a:close/>
                  <a:moveTo>
                    <a:pt x="723" y="0"/>
                  </a:moveTo>
                  <a:lnTo>
                    <a:pt x="728" y="2"/>
                  </a:lnTo>
                  <a:lnTo>
                    <a:pt x="732" y="3"/>
                  </a:lnTo>
                  <a:lnTo>
                    <a:pt x="736" y="7"/>
                  </a:lnTo>
                  <a:lnTo>
                    <a:pt x="739" y="12"/>
                  </a:lnTo>
                  <a:lnTo>
                    <a:pt x="740" y="17"/>
                  </a:lnTo>
                  <a:lnTo>
                    <a:pt x="739" y="21"/>
                  </a:lnTo>
                  <a:lnTo>
                    <a:pt x="737" y="24"/>
                  </a:lnTo>
                  <a:lnTo>
                    <a:pt x="737" y="24"/>
                  </a:lnTo>
                  <a:lnTo>
                    <a:pt x="436" y="729"/>
                  </a:lnTo>
                  <a:lnTo>
                    <a:pt x="435" y="729"/>
                  </a:lnTo>
                  <a:lnTo>
                    <a:pt x="435" y="729"/>
                  </a:lnTo>
                  <a:lnTo>
                    <a:pt x="435" y="729"/>
                  </a:lnTo>
                  <a:lnTo>
                    <a:pt x="432" y="733"/>
                  </a:lnTo>
                  <a:lnTo>
                    <a:pt x="430" y="737"/>
                  </a:lnTo>
                  <a:lnTo>
                    <a:pt x="425" y="739"/>
                  </a:lnTo>
                  <a:lnTo>
                    <a:pt x="421" y="740"/>
                  </a:lnTo>
                  <a:lnTo>
                    <a:pt x="415" y="739"/>
                  </a:lnTo>
                  <a:lnTo>
                    <a:pt x="410" y="736"/>
                  </a:lnTo>
                  <a:lnTo>
                    <a:pt x="406" y="732"/>
                  </a:lnTo>
                  <a:lnTo>
                    <a:pt x="405" y="727"/>
                  </a:lnTo>
                  <a:lnTo>
                    <a:pt x="404" y="727"/>
                  </a:lnTo>
                  <a:lnTo>
                    <a:pt x="290" y="449"/>
                  </a:lnTo>
                  <a:lnTo>
                    <a:pt x="12" y="335"/>
                  </a:lnTo>
                  <a:lnTo>
                    <a:pt x="12" y="335"/>
                  </a:lnTo>
                  <a:lnTo>
                    <a:pt x="7" y="333"/>
                  </a:lnTo>
                  <a:lnTo>
                    <a:pt x="4" y="329"/>
                  </a:lnTo>
                  <a:lnTo>
                    <a:pt x="2" y="325"/>
                  </a:lnTo>
                  <a:lnTo>
                    <a:pt x="0" y="320"/>
                  </a:lnTo>
                  <a:lnTo>
                    <a:pt x="0" y="314"/>
                  </a:lnTo>
                  <a:lnTo>
                    <a:pt x="3" y="311"/>
                  </a:lnTo>
                  <a:lnTo>
                    <a:pt x="6" y="307"/>
                  </a:lnTo>
                  <a:lnTo>
                    <a:pt x="10" y="304"/>
                  </a:lnTo>
                  <a:lnTo>
                    <a:pt x="10" y="304"/>
                  </a:lnTo>
                  <a:lnTo>
                    <a:pt x="11" y="304"/>
                  </a:lnTo>
                  <a:lnTo>
                    <a:pt x="11" y="304"/>
                  </a:lnTo>
                  <a:lnTo>
                    <a:pt x="715" y="2"/>
                  </a:lnTo>
                  <a:lnTo>
                    <a:pt x="715" y="2"/>
                  </a:lnTo>
                  <a:lnTo>
                    <a:pt x="719" y="0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1" name="文本框 6"/>
          <p:cNvSpPr txBox="1"/>
          <p:nvPr>
            <p:custDataLst>
              <p:tags r:id="rId2"/>
            </p:custDataLst>
          </p:nvPr>
        </p:nvSpPr>
        <p:spPr>
          <a:xfrm>
            <a:off x="3890645" y="1248410"/>
            <a:ext cx="43668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技术背景分析“三部曲”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2" name="组合 1"/>
          <p:cNvGrpSpPr/>
          <p:nvPr/>
        </p:nvGrpSpPr>
        <p:grpSpPr>
          <a:xfrm>
            <a:off x="868680" y="647700"/>
            <a:ext cx="2954655" cy="690245"/>
            <a:chOff x="3290" y="1294"/>
            <a:chExt cx="4653" cy="1087"/>
          </a:xfrm>
        </p:grpSpPr>
        <p:sp>
          <p:nvSpPr>
            <p:cNvPr id="9" name="矩形 8"/>
            <p:cNvSpPr/>
            <p:nvPr/>
          </p:nvSpPr>
          <p:spPr>
            <a:xfrm>
              <a:off x="3290" y="1294"/>
              <a:ext cx="4653" cy="1087"/>
            </a:xfrm>
            <a:prstGeom prst="rect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403" y="1378"/>
              <a:ext cx="4451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kumimoji="1" lang="zh-CN" altLang="en-US" sz="32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Arial" panose="020B0604020202020204" pitchFamily="34" charset="0"/>
                </a:rPr>
                <a:t>痛点分析</a:t>
              </a:r>
              <a:endParaRPr kumimoji="1"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254635" y="6289675"/>
            <a:ext cx="18345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背景分析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847215" y="2213610"/>
            <a:ext cx="8778240" cy="3795395"/>
            <a:chOff x="2747" y="3486"/>
            <a:chExt cx="13824" cy="5977"/>
          </a:xfrm>
        </p:grpSpPr>
        <p:sp>
          <p:nvSpPr>
            <p:cNvPr id="6" name="圆角矩形 5"/>
            <p:cNvSpPr/>
            <p:nvPr/>
          </p:nvSpPr>
          <p:spPr>
            <a:xfrm>
              <a:off x="2747" y="3486"/>
              <a:ext cx="13824" cy="5977"/>
            </a:xfrm>
            <a:prstGeom prst="roundRect">
              <a:avLst>
                <a:gd name="adj" fmla="val 0"/>
              </a:avLst>
            </a:prstGeom>
            <a:noFill/>
            <a:ln w="38100" cmpd="sng">
              <a:solidFill>
                <a:srgbClr val="275A8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1276" name="文本框 15"/>
            <p:cNvSpPr txBox="1"/>
            <p:nvPr/>
          </p:nvSpPr>
          <p:spPr>
            <a:xfrm>
              <a:off x="2861" y="3670"/>
              <a:ext cx="13587" cy="56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noAutofit/>
            </a:bodyPr>
            <a:lstStyle/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基本内容：</a:t>
              </a:r>
              <a:endParaRPr lang="zh-CN" altLang="en-US" sz="24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• 深入调研寻找真实痛点，不要造假痛点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• 痛点不宜过多，选取最痛且项目可以很好解决的痛点，一般不超过四个。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痛点类型：</a:t>
              </a:r>
              <a:endParaRPr lang="zh-CN" altLang="en-US" sz="2400" b="1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行业通病：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项目所在传统行业长期存在的问题。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技术问题：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行业中如果存在技术不满足、不达标、效果差的情况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成本问题：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现有同类产品成本高（一般不作为主要痛点）。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175" name="文本框 6"/>
          <p:cNvSpPr txBox="1"/>
          <p:nvPr>
            <p:custDataLst>
              <p:tags r:id="rId2"/>
            </p:custDataLst>
          </p:nvPr>
        </p:nvSpPr>
        <p:spPr>
          <a:xfrm>
            <a:off x="1871980" y="1426845"/>
            <a:ext cx="89033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cs typeface="魏碑-简" panose="03000800000000000000" charset="-122"/>
              </a:rPr>
              <a:t>通过市场分析向评委展示该项目具有市场前景</a:t>
            </a:r>
            <a:endParaRPr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cs typeface="魏碑-简" panose="030008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41"/>
          <p:cNvPicPr>
            <a:picLocks noChangeAspect="1"/>
          </p:cNvPicPr>
          <p:nvPr/>
        </p:nvPicPr>
        <p:blipFill>
          <a:blip r:embed="rId1">
            <a:lum bright="72000" contrast="-78000"/>
          </a:blip>
          <a:stretch>
            <a:fillRect/>
          </a:stretch>
        </p:blipFill>
        <p:spPr>
          <a:xfrm>
            <a:off x="0" y="-24130"/>
            <a:ext cx="12192000" cy="690689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-635" y="1936750"/>
            <a:ext cx="12192000" cy="2964180"/>
          </a:xfrm>
          <a:prstGeom prst="roundRect">
            <a:avLst>
              <a:gd name="adj" fmla="val 0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220" name="文本框 4"/>
          <p:cNvSpPr txBox="1"/>
          <p:nvPr/>
        </p:nvSpPr>
        <p:spPr>
          <a:xfrm>
            <a:off x="4727258" y="3572828"/>
            <a:ext cx="3278187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ctr"/>
            <a:r>
              <a:rPr lang="zh-CN" altLang="en-US" sz="4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解决方案模块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2" name="文本框 2"/>
          <p:cNvSpPr txBox="1"/>
          <p:nvPr/>
        </p:nvSpPr>
        <p:spPr>
          <a:xfrm>
            <a:off x="4839970" y="2032635"/>
            <a:ext cx="25120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en-US" altLang="zh-CN" sz="9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484610" y="6105525"/>
            <a:ext cx="515620" cy="542290"/>
            <a:chOff x="6878" y="4720"/>
            <a:chExt cx="812" cy="854"/>
          </a:xfrm>
        </p:grpSpPr>
        <p:sp>
          <p:nvSpPr>
            <p:cNvPr id="4" name="矩形 3"/>
            <p:cNvSpPr/>
            <p:nvPr/>
          </p:nvSpPr>
          <p:spPr>
            <a:xfrm>
              <a:off x="6878" y="4720"/>
              <a:ext cx="603" cy="60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88" y="4970"/>
              <a:ext cx="603" cy="6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3500" y="1378585"/>
            <a:ext cx="883920" cy="689610"/>
            <a:chOff x="10170" y="1950"/>
            <a:chExt cx="1680" cy="1311"/>
          </a:xfrm>
        </p:grpSpPr>
        <p:sp>
          <p:nvSpPr>
            <p:cNvPr id="13" name="任意多边形 12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梯形 14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08235" y="1385570"/>
            <a:ext cx="883920" cy="689610"/>
            <a:chOff x="10170" y="1950"/>
            <a:chExt cx="1680" cy="1311"/>
          </a:xfrm>
        </p:grpSpPr>
        <p:sp>
          <p:nvSpPr>
            <p:cNvPr id="7" name="任意多边形 6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Freeform: Shape 31"/>
          <p:cNvSpPr/>
          <p:nvPr/>
        </p:nvSpPr>
        <p:spPr bwMode="auto">
          <a:xfrm>
            <a:off x="3417570" y="3548380"/>
            <a:ext cx="1039495" cy="87947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509905" y="549275"/>
            <a:ext cx="59759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解决方案模块的四大核心要素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-215265" y="6179185"/>
            <a:ext cx="28968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242189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0" y="6289675"/>
            <a:ext cx="25463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解决方案内容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Rectangle 6"/>
          <p:cNvSpPr/>
          <p:nvPr/>
        </p:nvSpPr>
        <p:spPr>
          <a:xfrm>
            <a:off x="4191756" y="3948152"/>
            <a:ext cx="1926036" cy="1419185"/>
          </a:xfrm>
          <a:prstGeom prst="rect">
            <a:avLst/>
          </a:prstGeom>
          <a:solidFill>
            <a:srgbClr val="275A8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6660">
              <a:defRPr/>
            </a:pPr>
            <a:endParaRPr lang="en-US" sz="3190" kern="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cxnSp>
        <p:nvCxnSpPr>
          <p:cNvPr id="10" name="Shape 21"/>
          <p:cNvCxnSpPr>
            <a:stCxn id="2" idx="2"/>
          </p:cNvCxnSpPr>
          <p:nvPr/>
        </p:nvCxnSpPr>
        <p:spPr>
          <a:xfrm rot="5400000">
            <a:off x="4086113" y="4633036"/>
            <a:ext cx="405482" cy="1875351"/>
          </a:xfrm>
          <a:prstGeom prst="bentConnector2">
            <a:avLst/>
          </a:prstGeom>
          <a:noFill/>
          <a:ln w="9525" cap="flat" cmpd="sng" algn="ctr">
            <a:solidFill>
              <a:srgbClr val="5483C9"/>
            </a:solidFill>
            <a:prstDash val="solid"/>
            <a:tailEnd type="oval"/>
          </a:ln>
          <a:effectLst/>
        </p:spPr>
      </p:cxnSp>
      <p:grpSp>
        <p:nvGrpSpPr>
          <p:cNvPr id="11" name="Group 49"/>
          <p:cNvGrpSpPr/>
          <p:nvPr/>
        </p:nvGrpSpPr>
        <p:grpSpPr>
          <a:xfrm>
            <a:off x="4853834" y="4306047"/>
            <a:ext cx="581979" cy="582975"/>
            <a:chOff x="5440198" y="4112768"/>
            <a:chExt cx="366057" cy="366675"/>
          </a:xfrm>
          <a:solidFill>
            <a:sysClr val="window" lastClr="FFFFFF"/>
          </a:solidFill>
        </p:grpSpPr>
        <p:sp>
          <p:nvSpPr>
            <p:cNvPr id="12" name="AutoShape 18"/>
            <p:cNvSpPr/>
            <p:nvPr/>
          </p:nvSpPr>
          <p:spPr bwMode="auto">
            <a:xfrm>
              <a:off x="5440198" y="4112768"/>
              <a:ext cx="366057" cy="3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AutoShape 19"/>
            <p:cNvSpPr/>
            <p:nvPr/>
          </p:nvSpPr>
          <p:spPr bwMode="auto">
            <a:xfrm>
              <a:off x="5520287" y="4250429"/>
              <a:ext cx="45679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AutoShape 20"/>
            <p:cNvSpPr/>
            <p:nvPr/>
          </p:nvSpPr>
          <p:spPr bwMode="auto">
            <a:xfrm>
              <a:off x="5520291" y="4307371"/>
              <a:ext cx="45679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AutoShape 21"/>
            <p:cNvSpPr/>
            <p:nvPr/>
          </p:nvSpPr>
          <p:spPr bwMode="auto">
            <a:xfrm>
              <a:off x="5520299" y="4364938"/>
              <a:ext cx="45679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AutoShape 22"/>
            <p:cNvSpPr/>
            <p:nvPr/>
          </p:nvSpPr>
          <p:spPr bwMode="auto">
            <a:xfrm>
              <a:off x="5600394" y="4364939"/>
              <a:ext cx="45679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AutoShape 23"/>
            <p:cNvSpPr/>
            <p:nvPr/>
          </p:nvSpPr>
          <p:spPr bwMode="auto">
            <a:xfrm>
              <a:off x="5600394" y="4307372"/>
              <a:ext cx="45679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AutoShape 24"/>
            <p:cNvSpPr/>
            <p:nvPr/>
          </p:nvSpPr>
          <p:spPr bwMode="auto">
            <a:xfrm>
              <a:off x="5600388" y="4250425"/>
              <a:ext cx="45679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AutoShape 25"/>
            <p:cNvSpPr/>
            <p:nvPr/>
          </p:nvSpPr>
          <p:spPr bwMode="auto">
            <a:xfrm>
              <a:off x="5680449" y="4364934"/>
              <a:ext cx="45678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AutoShape 26"/>
            <p:cNvSpPr/>
            <p:nvPr/>
          </p:nvSpPr>
          <p:spPr bwMode="auto">
            <a:xfrm>
              <a:off x="5680411" y="4307381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AutoShape 27"/>
            <p:cNvSpPr/>
            <p:nvPr/>
          </p:nvSpPr>
          <p:spPr bwMode="auto">
            <a:xfrm>
              <a:off x="5680378" y="4250439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4" name="Rectangle 4"/>
          <p:cNvSpPr/>
          <p:nvPr/>
        </p:nvSpPr>
        <p:spPr>
          <a:xfrm>
            <a:off x="4191756" y="2427598"/>
            <a:ext cx="1926036" cy="1419185"/>
          </a:xfrm>
          <a:prstGeom prst="rect">
            <a:avLst/>
          </a:prstGeom>
          <a:solidFill>
            <a:srgbClr val="275A8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6660">
              <a:defRPr/>
            </a:pPr>
            <a:endParaRPr lang="en-US" sz="3190" kern="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cxnSp>
        <p:nvCxnSpPr>
          <p:cNvPr id="25" name="Shape 11"/>
          <p:cNvCxnSpPr>
            <a:stCxn id="24" idx="0"/>
          </p:cNvCxnSpPr>
          <p:nvPr/>
        </p:nvCxnSpPr>
        <p:spPr>
          <a:xfrm rot="16200000" flipV="1">
            <a:off x="4086113" y="1287183"/>
            <a:ext cx="405482" cy="1875351"/>
          </a:xfrm>
          <a:prstGeom prst="bentConnector2">
            <a:avLst/>
          </a:prstGeom>
          <a:noFill/>
          <a:ln w="9525" cap="flat" cmpd="sng" algn="ctr">
            <a:solidFill>
              <a:srgbClr val="5483C9"/>
            </a:solidFill>
            <a:prstDash val="solid"/>
            <a:headEnd type="none"/>
            <a:tailEnd type="oval"/>
          </a:ln>
          <a:effectLst/>
        </p:spPr>
      </p:cxnSp>
      <p:grpSp>
        <p:nvGrpSpPr>
          <p:cNvPr id="26" name="Group 50"/>
          <p:cNvGrpSpPr/>
          <p:nvPr/>
        </p:nvGrpSpPr>
        <p:grpSpPr>
          <a:xfrm>
            <a:off x="4828775" y="2861886"/>
            <a:ext cx="632096" cy="632097"/>
            <a:chOff x="6172189" y="2647962"/>
            <a:chExt cx="366049" cy="366052"/>
          </a:xfrm>
          <a:solidFill>
            <a:sysClr val="window" lastClr="FFFFFF"/>
          </a:solidFill>
        </p:grpSpPr>
        <p:sp>
          <p:nvSpPr>
            <p:cNvPr id="27" name="AutoShape 52"/>
            <p:cNvSpPr/>
            <p:nvPr/>
          </p:nvSpPr>
          <p:spPr bwMode="auto">
            <a:xfrm>
              <a:off x="6172189" y="2647962"/>
              <a:ext cx="366049" cy="366052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AutoShape 53"/>
            <p:cNvSpPr/>
            <p:nvPr/>
          </p:nvSpPr>
          <p:spPr bwMode="auto">
            <a:xfrm>
              <a:off x="6309850" y="2773734"/>
              <a:ext cx="98865" cy="102619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AutoShape 54"/>
            <p:cNvSpPr/>
            <p:nvPr/>
          </p:nvSpPr>
          <p:spPr bwMode="auto">
            <a:xfrm>
              <a:off x="6297963" y="2899504"/>
              <a:ext cx="55690" cy="58192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30" name="AutoShape 55"/>
            <p:cNvSpPr/>
            <p:nvPr/>
          </p:nvSpPr>
          <p:spPr bwMode="auto">
            <a:xfrm>
              <a:off x="6355540" y="2704891"/>
              <a:ext cx="56315" cy="58818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31" name="Rectangle 5"/>
          <p:cNvSpPr/>
          <p:nvPr/>
        </p:nvSpPr>
        <p:spPr>
          <a:xfrm>
            <a:off x="6219162" y="2427598"/>
            <a:ext cx="1926036" cy="1419185"/>
          </a:xfrm>
          <a:prstGeom prst="rect">
            <a:avLst/>
          </a:prstGeom>
          <a:solidFill>
            <a:srgbClr val="275A8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6660">
              <a:defRPr/>
            </a:pPr>
            <a:endParaRPr lang="en-US" sz="3190" kern="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cxnSp>
        <p:nvCxnSpPr>
          <p:cNvPr id="32" name="Shape 16"/>
          <p:cNvCxnSpPr>
            <a:stCxn id="31" idx="0"/>
          </p:cNvCxnSpPr>
          <p:nvPr/>
        </p:nvCxnSpPr>
        <p:spPr>
          <a:xfrm rot="5400000" flipH="1" flipV="1">
            <a:off x="8039554" y="1236496"/>
            <a:ext cx="405482" cy="1976721"/>
          </a:xfrm>
          <a:prstGeom prst="bentConnector2">
            <a:avLst/>
          </a:prstGeom>
          <a:noFill/>
          <a:ln w="9525" cap="flat" cmpd="sng" algn="ctr">
            <a:solidFill>
              <a:srgbClr val="5483C9"/>
            </a:solidFill>
            <a:prstDash val="solid"/>
            <a:headEnd type="none"/>
            <a:tailEnd type="oval"/>
          </a:ln>
          <a:effectLst/>
        </p:spPr>
      </p:cxnSp>
      <p:grpSp>
        <p:nvGrpSpPr>
          <p:cNvPr id="33" name="Group 51"/>
          <p:cNvGrpSpPr/>
          <p:nvPr/>
        </p:nvGrpSpPr>
        <p:grpSpPr>
          <a:xfrm>
            <a:off x="6997473" y="2886857"/>
            <a:ext cx="399927" cy="582975"/>
            <a:chOff x="2519833" y="3383819"/>
            <a:chExt cx="251543" cy="366677"/>
          </a:xfrm>
          <a:solidFill>
            <a:sysClr val="window" lastClr="FFFFFF"/>
          </a:solidFill>
        </p:grpSpPr>
        <p:sp>
          <p:nvSpPr>
            <p:cNvPr id="34" name="AutoShape 113"/>
            <p:cNvSpPr/>
            <p:nvPr/>
          </p:nvSpPr>
          <p:spPr bwMode="auto">
            <a:xfrm>
              <a:off x="2519833" y="3383819"/>
              <a:ext cx="251543" cy="3666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AutoShape 114"/>
            <p:cNvSpPr/>
            <p:nvPr/>
          </p:nvSpPr>
          <p:spPr bwMode="auto">
            <a:xfrm>
              <a:off x="2576770" y="3441373"/>
              <a:ext cx="74461" cy="74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47" name="Rectangle 7"/>
          <p:cNvSpPr/>
          <p:nvPr/>
        </p:nvSpPr>
        <p:spPr>
          <a:xfrm>
            <a:off x="6219162" y="3948152"/>
            <a:ext cx="1926036" cy="1419185"/>
          </a:xfrm>
          <a:prstGeom prst="rect">
            <a:avLst/>
          </a:prstGeom>
          <a:solidFill>
            <a:srgbClr val="275A8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6660">
              <a:defRPr/>
            </a:pPr>
            <a:endParaRPr lang="en-US" sz="3190" kern="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cxnSp>
        <p:nvCxnSpPr>
          <p:cNvPr id="48" name="Shape 19"/>
          <p:cNvCxnSpPr>
            <a:stCxn id="47" idx="2"/>
          </p:cNvCxnSpPr>
          <p:nvPr/>
        </p:nvCxnSpPr>
        <p:spPr>
          <a:xfrm rot="16200000" flipH="1">
            <a:off x="8039554" y="4582351"/>
            <a:ext cx="405482" cy="1976721"/>
          </a:xfrm>
          <a:prstGeom prst="bentConnector2">
            <a:avLst/>
          </a:prstGeom>
          <a:noFill/>
          <a:ln w="9525" cap="flat" cmpd="sng" algn="ctr">
            <a:solidFill>
              <a:srgbClr val="5483C9"/>
            </a:solidFill>
            <a:prstDash val="solid"/>
            <a:headEnd type="none"/>
            <a:tailEnd type="oval"/>
          </a:ln>
          <a:effectLst/>
        </p:spPr>
      </p:cxnSp>
      <p:grpSp>
        <p:nvGrpSpPr>
          <p:cNvPr id="49" name="Group 52"/>
          <p:cNvGrpSpPr/>
          <p:nvPr/>
        </p:nvGrpSpPr>
        <p:grpSpPr>
          <a:xfrm>
            <a:off x="6887176" y="4306126"/>
            <a:ext cx="509359" cy="581979"/>
            <a:chOff x="288485" y="2651705"/>
            <a:chExt cx="320374" cy="366050"/>
          </a:xfrm>
          <a:solidFill>
            <a:sysClr val="window" lastClr="FFFFFF"/>
          </a:solidFill>
        </p:grpSpPr>
        <p:sp>
          <p:nvSpPr>
            <p:cNvPr id="50" name="AutoShape 131"/>
            <p:cNvSpPr/>
            <p:nvPr/>
          </p:nvSpPr>
          <p:spPr bwMode="auto">
            <a:xfrm>
              <a:off x="288485" y="2651705"/>
              <a:ext cx="320374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1" name="AutoShape 132"/>
            <p:cNvSpPr/>
            <p:nvPr/>
          </p:nvSpPr>
          <p:spPr bwMode="auto">
            <a:xfrm>
              <a:off x="357313" y="2800003"/>
              <a:ext cx="45678" cy="17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2" name="AutoShape 133"/>
            <p:cNvSpPr/>
            <p:nvPr/>
          </p:nvSpPr>
          <p:spPr bwMode="auto">
            <a:xfrm>
              <a:off x="426145" y="2800001"/>
              <a:ext cx="45678" cy="17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3" name="AutoShape 134"/>
            <p:cNvSpPr/>
            <p:nvPr/>
          </p:nvSpPr>
          <p:spPr bwMode="auto">
            <a:xfrm>
              <a:off x="494347" y="2800003"/>
              <a:ext cx="45678" cy="17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686" tIns="50686" rIns="50686" bIns="50686" anchor="ctr"/>
            <a:lstStyle/>
            <a:p>
              <a:pPr defTabSz="608330">
                <a:defRPr/>
              </a:pPr>
              <a:endParaRPr lang="en-US" sz="3990" kern="0">
                <a:effectLst>
                  <a:outerShdw blurRad="38100" dist="38100" dir="2700000" algn="tl">
                    <a:srgbClr val="00000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62" name="文本框 6"/>
          <p:cNvSpPr txBox="1"/>
          <p:nvPr/>
        </p:nvSpPr>
        <p:spPr>
          <a:xfrm>
            <a:off x="8597900" y="1341120"/>
            <a:ext cx="32067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 </a:t>
            </a:r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</a:t>
            </a:r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服务介绍</a:t>
            </a:r>
            <a:endParaRPr lang="en-US" altLang="zh-CN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256270" y="2132965"/>
            <a:ext cx="372745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实物：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产品名称、产品构成、核心功能、产品特点、应用场景等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服务：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服务名称、服务内容（流程）、服务目标、服务特色等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8597900" y="3789045"/>
            <a:ext cx="32143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 </a:t>
            </a:r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产品的“他证”模块</a:t>
            </a:r>
            <a:endParaRPr lang="en-US" altLang="zh-CN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21520" y="4542155"/>
            <a:ext cx="11918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知识产权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技术查新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竞品分析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产品检测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专家鉴定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用户反馈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6"/>
          <p:cNvSpPr txBox="1"/>
          <p:nvPr/>
        </p:nvSpPr>
        <p:spPr>
          <a:xfrm>
            <a:off x="509905" y="1341120"/>
            <a:ext cx="3697605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 </a:t>
            </a:r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发展历程</a:t>
            </a:r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研发历程</a:t>
            </a:r>
            <a:endParaRPr lang="en-US" altLang="zh-CN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79425" y="2061210"/>
            <a:ext cx="337883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创业组：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项目启动、公司创立、当前阶段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创意组：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立项阶段、研发阶段、测试阶段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文本框 6"/>
          <p:cNvSpPr txBox="1"/>
          <p:nvPr/>
        </p:nvSpPr>
        <p:spPr>
          <a:xfrm>
            <a:off x="509905" y="3789045"/>
            <a:ext cx="3697605" cy="13849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 </a:t>
            </a:r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产品的“自证”模块</a:t>
            </a:r>
            <a:endParaRPr lang="en-US" altLang="zh-CN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dirty="0" err="1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核心技术</a:t>
            </a:r>
            <a:endParaRPr lang="en-US" altLang="zh-CN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09905" y="4851400"/>
            <a:ext cx="33788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技术原理、实现方式（材料应用、生产工艺、关键设备）、技术优势、技术壁垒等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-215265" y="6179185"/>
            <a:ext cx="402336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3502025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254635" y="6289675"/>
            <a:ext cx="33242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发展历程/研发历程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263525" y="1696720"/>
          <a:ext cx="11695430" cy="423608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92225"/>
                <a:gridCol w="3340735"/>
                <a:gridCol w="3530600"/>
                <a:gridCol w="3531870"/>
              </a:tblGrid>
              <a:tr h="8013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rgbClr val="275A8B"/>
                          </a:solidFill>
                        </a:rPr>
                        <a:t>项目类型</a:t>
                      </a:r>
                      <a:endParaRPr lang="zh-CN" altLang="en-US" sz="2000">
                        <a:solidFill>
                          <a:srgbClr val="275A8B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275A8B"/>
                          </a:solidFill>
                        </a:rPr>
                        <a:t>第一阶段</a:t>
                      </a:r>
                      <a:endParaRPr lang="zh-CN" altLang="en-US">
                        <a:solidFill>
                          <a:srgbClr val="275A8B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275A8B"/>
                          </a:solidFill>
                        </a:rPr>
                        <a:t>第二阶段</a:t>
                      </a:r>
                      <a:endParaRPr lang="zh-CN" altLang="en-US">
                        <a:solidFill>
                          <a:srgbClr val="275A8B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275A8B"/>
                          </a:solidFill>
                        </a:rPr>
                        <a:t>第三阶段</a:t>
                      </a:r>
                      <a:endParaRPr lang="zh-CN" altLang="en-US">
                        <a:solidFill>
                          <a:srgbClr val="275A8B"/>
                        </a:solidFill>
                      </a:endParaRPr>
                    </a:p>
                  </a:txBody>
                  <a:tcPr anchor="ctr"/>
                </a:tc>
              </a:tr>
              <a:tr h="17062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已创业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1">
                          <a:solidFill>
                            <a:srgbClr val="275A8B"/>
                          </a:solidFill>
                        </a:rPr>
                        <a:t>项目启动</a:t>
                      </a:r>
                      <a:endParaRPr lang="zh-CN" altLang="en-US" b="1">
                        <a:solidFill>
                          <a:srgbClr val="275A8B"/>
                        </a:solidFill>
                      </a:endParaRPr>
                    </a:p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描述公司成立前的实践，包括初始团队的组建、最初的市场调研、研发过程等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1">
                          <a:solidFill>
                            <a:srgbClr val="275A8B"/>
                          </a:solidFill>
                        </a:rPr>
                        <a:t>公司创立</a:t>
                      </a:r>
                      <a:endParaRPr lang="zh-CN" altLang="en-US" b="1">
                        <a:solidFill>
                          <a:srgbClr val="275A8B"/>
                        </a:solidFill>
                      </a:endParaRPr>
                    </a:p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描述公司初创阶段的过程，包括成立公司、产品生产、市场推广等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1">
                          <a:solidFill>
                            <a:srgbClr val="275A8B"/>
                          </a:solidFill>
                        </a:rPr>
                        <a:t>当前阶段</a:t>
                      </a:r>
                      <a:endParaRPr lang="zh-CN" altLang="en-US" b="1">
                        <a:solidFill>
                          <a:srgbClr val="275A8B"/>
                        </a:solidFill>
                      </a:endParaRPr>
                    </a:p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总结公司目前的发展状况，包括市场份额、客户群体、销售业绩等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17284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未创业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1">
                          <a:solidFill>
                            <a:srgbClr val="275A8B"/>
                          </a:solidFill>
                        </a:rPr>
                        <a:t>立项阶段</a:t>
                      </a:r>
                      <a:endParaRPr lang="zh-CN" altLang="en-US" b="1">
                        <a:solidFill>
                          <a:srgbClr val="275A8B"/>
                        </a:solidFill>
                      </a:endParaRPr>
                    </a:p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描述技术开发前的工作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，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包括团队组建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需求分析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项目立项等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1">
                          <a:solidFill>
                            <a:srgbClr val="275A8B"/>
                          </a:solidFill>
                        </a:rPr>
                        <a:t>研发阶段</a:t>
                      </a:r>
                      <a:endParaRPr lang="zh-CN" altLang="en-US" b="1">
                        <a:solidFill>
                          <a:srgbClr val="275A8B"/>
                        </a:solidFill>
                      </a:endParaRPr>
                    </a:p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描述产品的研发过程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，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包括设计理念的确定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技术难题的攻克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原型的制作与测试等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，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可加入技术产权等阶段性技术成果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1">
                          <a:solidFill>
                            <a:srgbClr val="275A8B"/>
                          </a:solidFill>
                        </a:rPr>
                        <a:t>测试阶段</a:t>
                      </a:r>
                      <a:endParaRPr lang="zh-CN" altLang="en-US" b="1">
                        <a:solidFill>
                          <a:srgbClr val="275A8B"/>
                        </a:solidFill>
                      </a:endParaRPr>
                    </a:p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描述产品测试过程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，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包括功能测试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性能测试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安全测试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兼容性测试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用户验收测试等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343660" y="620395"/>
            <a:ext cx="101161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采用“三阶段”模型阐述项目发展历程/研发历程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" name="五边形 21"/>
          <p:cNvSpPr/>
          <p:nvPr>
            <p:custDataLst>
              <p:tags r:id="rId4"/>
            </p:custDataLst>
          </p:nvPr>
        </p:nvSpPr>
        <p:spPr>
          <a:xfrm>
            <a:off x="886460" y="688975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矩形 8"/>
          <p:cNvSpPr/>
          <p:nvPr/>
        </p:nvSpPr>
        <p:spPr>
          <a:xfrm>
            <a:off x="407670" y="525145"/>
            <a:ext cx="2948305" cy="690245"/>
          </a:xfrm>
          <a:prstGeom prst="rect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07670" y="603885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产品介绍</a:t>
            </a:r>
            <a:endParaRPr kumimoji="1"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6"/>
          <p:cNvSpPr txBox="1"/>
          <p:nvPr>
            <p:custDataLst>
              <p:tags r:id="rId2"/>
            </p:custDataLst>
          </p:nvPr>
        </p:nvSpPr>
        <p:spPr>
          <a:xfrm>
            <a:off x="4367530" y="1187450"/>
            <a:ext cx="39370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产品介绍的五大要素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61645" y="1987550"/>
            <a:ext cx="2389505" cy="4343400"/>
          </a:xfrm>
          <a:custGeom>
            <a:avLst/>
            <a:gdLst>
              <a:gd name="connsiteX0" fmla="*/ 0 w 3515"/>
              <a:gd name="connsiteY0" fmla="*/ 0 h 6840"/>
              <a:gd name="connsiteX1" fmla="*/ 2494 w 3515"/>
              <a:gd name="connsiteY1" fmla="*/ 0 h 6840"/>
              <a:gd name="connsiteX2" fmla="*/ 3515 w 3515"/>
              <a:gd name="connsiteY2" fmla="*/ 3209 h 6840"/>
              <a:gd name="connsiteX3" fmla="*/ 2494 w 3515"/>
              <a:gd name="connsiteY3" fmla="*/ 6840 h 6840"/>
              <a:gd name="connsiteX4" fmla="*/ 0 w 3515"/>
              <a:gd name="connsiteY4" fmla="*/ 6840 h 6840"/>
              <a:gd name="connsiteX5" fmla="*/ 667 w 3515"/>
              <a:gd name="connsiteY5" fmla="*/ 3409 h 6840"/>
              <a:gd name="connsiteX6" fmla="*/ 0 w 3515"/>
              <a:gd name="connsiteY6" fmla="*/ 0 h 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5" h="6840">
                <a:moveTo>
                  <a:pt x="0" y="0"/>
                </a:moveTo>
                <a:lnTo>
                  <a:pt x="2494" y="0"/>
                </a:lnTo>
                <a:lnTo>
                  <a:pt x="3515" y="3209"/>
                </a:lnTo>
                <a:lnTo>
                  <a:pt x="2494" y="6840"/>
                </a:lnTo>
                <a:lnTo>
                  <a:pt x="0" y="6840"/>
                </a:lnTo>
                <a:lnTo>
                  <a:pt x="667" y="3409"/>
                </a:lnTo>
                <a:lnTo>
                  <a:pt x="0" y="0"/>
                </a:lnTo>
                <a:close/>
              </a:path>
            </a:pathLst>
          </a:custGeom>
          <a:solidFill>
            <a:srgbClr val="275A8B"/>
          </a:solidFill>
          <a:ln>
            <a:solidFill>
              <a:srgbClr val="5483C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>
            <p:custDataLst>
              <p:tags r:id="rId3"/>
            </p:custDataLst>
          </p:nvPr>
        </p:nvSpPr>
        <p:spPr>
          <a:xfrm>
            <a:off x="2675890" y="1988185"/>
            <a:ext cx="2389505" cy="4343400"/>
          </a:xfrm>
          <a:custGeom>
            <a:avLst/>
            <a:gdLst>
              <a:gd name="connsiteX0" fmla="*/ 0 w 3515"/>
              <a:gd name="connsiteY0" fmla="*/ 0 h 6840"/>
              <a:gd name="connsiteX1" fmla="*/ 2494 w 3515"/>
              <a:gd name="connsiteY1" fmla="*/ 0 h 6840"/>
              <a:gd name="connsiteX2" fmla="*/ 3515 w 3515"/>
              <a:gd name="connsiteY2" fmla="*/ 3209 h 6840"/>
              <a:gd name="connsiteX3" fmla="*/ 2494 w 3515"/>
              <a:gd name="connsiteY3" fmla="*/ 6840 h 6840"/>
              <a:gd name="connsiteX4" fmla="*/ 0 w 3515"/>
              <a:gd name="connsiteY4" fmla="*/ 6840 h 6840"/>
              <a:gd name="connsiteX5" fmla="*/ 667 w 3515"/>
              <a:gd name="connsiteY5" fmla="*/ 3409 h 6840"/>
              <a:gd name="connsiteX6" fmla="*/ 0 w 3515"/>
              <a:gd name="connsiteY6" fmla="*/ 0 h 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5" h="6840">
                <a:moveTo>
                  <a:pt x="0" y="0"/>
                </a:moveTo>
                <a:lnTo>
                  <a:pt x="2494" y="0"/>
                </a:lnTo>
                <a:lnTo>
                  <a:pt x="3515" y="3209"/>
                </a:lnTo>
                <a:lnTo>
                  <a:pt x="2494" y="6840"/>
                </a:lnTo>
                <a:lnTo>
                  <a:pt x="0" y="6840"/>
                </a:lnTo>
                <a:lnTo>
                  <a:pt x="667" y="3409"/>
                </a:lnTo>
                <a:lnTo>
                  <a:pt x="0" y="0"/>
                </a:lnTo>
                <a:close/>
              </a:path>
            </a:pathLst>
          </a:custGeom>
          <a:solidFill>
            <a:srgbClr val="275A8B"/>
          </a:solidFill>
          <a:ln>
            <a:solidFill>
              <a:srgbClr val="5483C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4890135" y="1988820"/>
            <a:ext cx="2389505" cy="4343400"/>
          </a:xfrm>
          <a:custGeom>
            <a:avLst/>
            <a:gdLst>
              <a:gd name="connsiteX0" fmla="*/ 0 w 3515"/>
              <a:gd name="connsiteY0" fmla="*/ 0 h 6840"/>
              <a:gd name="connsiteX1" fmla="*/ 2494 w 3515"/>
              <a:gd name="connsiteY1" fmla="*/ 0 h 6840"/>
              <a:gd name="connsiteX2" fmla="*/ 3515 w 3515"/>
              <a:gd name="connsiteY2" fmla="*/ 3209 h 6840"/>
              <a:gd name="connsiteX3" fmla="*/ 2494 w 3515"/>
              <a:gd name="connsiteY3" fmla="*/ 6840 h 6840"/>
              <a:gd name="connsiteX4" fmla="*/ 0 w 3515"/>
              <a:gd name="connsiteY4" fmla="*/ 6840 h 6840"/>
              <a:gd name="connsiteX5" fmla="*/ 667 w 3515"/>
              <a:gd name="connsiteY5" fmla="*/ 3409 h 6840"/>
              <a:gd name="connsiteX6" fmla="*/ 0 w 3515"/>
              <a:gd name="connsiteY6" fmla="*/ 0 h 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5" h="6840">
                <a:moveTo>
                  <a:pt x="0" y="0"/>
                </a:moveTo>
                <a:lnTo>
                  <a:pt x="2494" y="0"/>
                </a:lnTo>
                <a:lnTo>
                  <a:pt x="3515" y="3209"/>
                </a:lnTo>
                <a:lnTo>
                  <a:pt x="2494" y="6840"/>
                </a:lnTo>
                <a:lnTo>
                  <a:pt x="0" y="6840"/>
                </a:lnTo>
                <a:lnTo>
                  <a:pt x="667" y="3409"/>
                </a:lnTo>
                <a:lnTo>
                  <a:pt x="0" y="0"/>
                </a:lnTo>
                <a:close/>
              </a:path>
            </a:pathLst>
          </a:custGeom>
          <a:solidFill>
            <a:srgbClr val="275A8B"/>
          </a:solidFill>
          <a:ln>
            <a:solidFill>
              <a:srgbClr val="5483C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7104380" y="1989455"/>
            <a:ext cx="2389505" cy="4343400"/>
          </a:xfrm>
          <a:custGeom>
            <a:avLst/>
            <a:gdLst>
              <a:gd name="connsiteX0" fmla="*/ 0 w 3515"/>
              <a:gd name="connsiteY0" fmla="*/ 0 h 6840"/>
              <a:gd name="connsiteX1" fmla="*/ 2494 w 3515"/>
              <a:gd name="connsiteY1" fmla="*/ 0 h 6840"/>
              <a:gd name="connsiteX2" fmla="*/ 3515 w 3515"/>
              <a:gd name="connsiteY2" fmla="*/ 3209 h 6840"/>
              <a:gd name="connsiteX3" fmla="*/ 2494 w 3515"/>
              <a:gd name="connsiteY3" fmla="*/ 6840 h 6840"/>
              <a:gd name="connsiteX4" fmla="*/ 0 w 3515"/>
              <a:gd name="connsiteY4" fmla="*/ 6840 h 6840"/>
              <a:gd name="connsiteX5" fmla="*/ 667 w 3515"/>
              <a:gd name="connsiteY5" fmla="*/ 3409 h 6840"/>
              <a:gd name="connsiteX6" fmla="*/ 0 w 3515"/>
              <a:gd name="connsiteY6" fmla="*/ 0 h 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5" h="6840">
                <a:moveTo>
                  <a:pt x="0" y="0"/>
                </a:moveTo>
                <a:lnTo>
                  <a:pt x="2494" y="0"/>
                </a:lnTo>
                <a:lnTo>
                  <a:pt x="3515" y="3209"/>
                </a:lnTo>
                <a:lnTo>
                  <a:pt x="2494" y="6840"/>
                </a:lnTo>
                <a:lnTo>
                  <a:pt x="0" y="6840"/>
                </a:lnTo>
                <a:lnTo>
                  <a:pt x="667" y="3409"/>
                </a:lnTo>
                <a:lnTo>
                  <a:pt x="0" y="0"/>
                </a:lnTo>
                <a:close/>
              </a:path>
            </a:pathLst>
          </a:custGeom>
          <a:solidFill>
            <a:srgbClr val="275A8B"/>
          </a:solidFill>
          <a:ln>
            <a:solidFill>
              <a:srgbClr val="5483C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9318625" y="1990090"/>
            <a:ext cx="2389505" cy="4343400"/>
          </a:xfrm>
          <a:custGeom>
            <a:avLst/>
            <a:gdLst>
              <a:gd name="connsiteX0" fmla="*/ 0 w 3515"/>
              <a:gd name="connsiteY0" fmla="*/ 0 h 6840"/>
              <a:gd name="connsiteX1" fmla="*/ 2494 w 3515"/>
              <a:gd name="connsiteY1" fmla="*/ 0 h 6840"/>
              <a:gd name="connsiteX2" fmla="*/ 3515 w 3515"/>
              <a:gd name="connsiteY2" fmla="*/ 3209 h 6840"/>
              <a:gd name="connsiteX3" fmla="*/ 2494 w 3515"/>
              <a:gd name="connsiteY3" fmla="*/ 6840 h 6840"/>
              <a:gd name="connsiteX4" fmla="*/ 0 w 3515"/>
              <a:gd name="connsiteY4" fmla="*/ 6840 h 6840"/>
              <a:gd name="connsiteX5" fmla="*/ 667 w 3515"/>
              <a:gd name="connsiteY5" fmla="*/ 3409 h 6840"/>
              <a:gd name="connsiteX6" fmla="*/ 0 w 3515"/>
              <a:gd name="connsiteY6" fmla="*/ 0 h 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5" h="6840">
                <a:moveTo>
                  <a:pt x="0" y="0"/>
                </a:moveTo>
                <a:lnTo>
                  <a:pt x="2494" y="0"/>
                </a:lnTo>
                <a:lnTo>
                  <a:pt x="3515" y="3209"/>
                </a:lnTo>
                <a:lnTo>
                  <a:pt x="2494" y="6840"/>
                </a:lnTo>
                <a:lnTo>
                  <a:pt x="0" y="6840"/>
                </a:lnTo>
                <a:lnTo>
                  <a:pt x="667" y="3409"/>
                </a:lnTo>
                <a:lnTo>
                  <a:pt x="0" y="0"/>
                </a:lnTo>
                <a:close/>
              </a:path>
            </a:pathLst>
          </a:custGeom>
          <a:solidFill>
            <a:srgbClr val="275A8B"/>
          </a:solidFill>
          <a:ln>
            <a:solidFill>
              <a:srgbClr val="5483C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4"/>
          <p:cNvSpPr txBox="1"/>
          <p:nvPr>
            <p:custDataLst>
              <p:tags r:id="rId7"/>
            </p:custDataLst>
          </p:nvPr>
        </p:nvSpPr>
        <p:spPr>
          <a:xfrm>
            <a:off x="449580" y="2205038"/>
            <a:ext cx="1952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rPr>
              <a:t>产品名称</a:t>
            </a:r>
            <a:endParaRPr lang="zh-CN" altLang="en-US" sz="2800" b="1">
              <a:solidFill>
                <a:srgbClr val="F2F2F2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4" name="文本框 14"/>
          <p:cNvSpPr txBox="1"/>
          <p:nvPr>
            <p:custDataLst>
              <p:tags r:id="rId8"/>
            </p:custDataLst>
          </p:nvPr>
        </p:nvSpPr>
        <p:spPr>
          <a:xfrm>
            <a:off x="2709545" y="2132648"/>
            <a:ext cx="1952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rPr>
              <a:t>产品构成</a:t>
            </a:r>
            <a:endParaRPr lang="zh-CN" altLang="en-US" sz="2800" b="1">
              <a:solidFill>
                <a:srgbClr val="F2F2F2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4885690" y="2132648"/>
            <a:ext cx="1952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rPr>
              <a:t>产品功能</a:t>
            </a:r>
            <a:endParaRPr lang="zh-CN" altLang="en-US" sz="2800" b="1">
              <a:solidFill>
                <a:srgbClr val="F2F2F2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7061835" y="2132648"/>
            <a:ext cx="1952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rPr>
              <a:t>产品特点</a:t>
            </a:r>
            <a:endParaRPr lang="zh-CN" altLang="en-US" sz="2800" b="1">
              <a:solidFill>
                <a:srgbClr val="F2F2F2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9289415" y="2132648"/>
            <a:ext cx="1952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>
                <a:solidFill>
                  <a:srgbClr val="F2F2F2"/>
                </a:solidFill>
                <a:latin typeface="汉仪雅酷黑简" panose="00020600040101010101" charset="-122"/>
                <a:ea typeface="汉仪雅酷黑简" panose="00020600040101010101" charset="-122"/>
              </a:rPr>
              <a:t>应用场景</a:t>
            </a:r>
            <a:endParaRPr lang="zh-CN" altLang="en-US" sz="2800" b="1">
              <a:solidFill>
                <a:srgbClr val="F2F2F2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1276" name="文本框 15"/>
          <p:cNvSpPr txBox="1"/>
          <p:nvPr>
            <p:custDataLst>
              <p:tags r:id="rId12"/>
            </p:custDataLst>
          </p:nvPr>
        </p:nvSpPr>
        <p:spPr>
          <a:xfrm>
            <a:off x="1127125" y="3141345"/>
            <a:ext cx="138557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产品名称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产品型号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产品规格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产品定价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5"/>
          <p:cNvSpPr txBox="1"/>
          <p:nvPr>
            <p:custDataLst>
              <p:tags r:id="rId13"/>
            </p:custDataLst>
          </p:nvPr>
        </p:nvSpPr>
        <p:spPr>
          <a:xfrm>
            <a:off x="3071495" y="3141345"/>
            <a:ext cx="185166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主要组件（区分硬件、软件）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材质工艺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外观特点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5"/>
          <p:cNvSpPr txBox="1"/>
          <p:nvPr>
            <p:custDataLst>
              <p:tags r:id="rId14"/>
            </p:custDataLst>
          </p:nvPr>
        </p:nvSpPr>
        <p:spPr>
          <a:xfrm>
            <a:off x="5520055" y="3501390"/>
            <a:ext cx="1385570" cy="96128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基本功能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特色功能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5"/>
          <p:cNvSpPr txBox="1"/>
          <p:nvPr>
            <p:custDataLst>
              <p:tags r:id="rId15"/>
            </p:custDataLst>
          </p:nvPr>
        </p:nvSpPr>
        <p:spPr>
          <a:xfrm>
            <a:off x="7535545" y="2781300"/>
            <a:ext cx="185229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性能（可靠性）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性价比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环保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安全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可靠性……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15"/>
          <p:cNvSpPr txBox="1"/>
          <p:nvPr>
            <p:custDataLst>
              <p:tags r:id="rId16"/>
            </p:custDataLst>
          </p:nvPr>
        </p:nvSpPr>
        <p:spPr>
          <a:xfrm>
            <a:off x="9969500" y="3501390"/>
            <a:ext cx="1385570" cy="96128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用户群体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适用环境</a:t>
            </a:r>
            <a:endParaRPr lang="zh-CN" altLang="en-US" sz="2000" dirty="0">
              <a:solidFill>
                <a:srgbClr val="F2F2F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Freeform: Shape 32"/>
          <p:cNvSpPr>
            <a:spLocks noChangeAspect="1"/>
          </p:cNvSpPr>
          <p:nvPr>
            <p:custDataLst>
              <p:tags r:id="rId17"/>
            </p:custDataLst>
          </p:nvPr>
        </p:nvSpPr>
        <p:spPr bwMode="auto">
          <a:xfrm>
            <a:off x="1142082" y="5438539"/>
            <a:ext cx="582719" cy="660623"/>
          </a:xfrm>
          <a:custGeom>
            <a:avLst/>
            <a:gdLst>
              <a:gd name="connsiteX0" fmla="*/ 85348 w 296863"/>
              <a:gd name="connsiteY0" fmla="*/ 236537 h 336550"/>
              <a:gd name="connsiteX1" fmla="*/ 211516 w 296863"/>
              <a:gd name="connsiteY1" fmla="*/ 236537 h 336550"/>
              <a:gd name="connsiteX2" fmla="*/ 228601 w 296863"/>
              <a:gd name="connsiteY2" fmla="*/ 253206 h 336550"/>
              <a:gd name="connsiteX3" fmla="*/ 211516 w 296863"/>
              <a:gd name="connsiteY3" fmla="*/ 269875 h 336550"/>
              <a:gd name="connsiteX4" fmla="*/ 85348 w 296863"/>
              <a:gd name="connsiteY4" fmla="*/ 269875 h 336550"/>
              <a:gd name="connsiteX5" fmla="*/ 68263 w 296863"/>
              <a:gd name="connsiteY5" fmla="*/ 253206 h 336550"/>
              <a:gd name="connsiteX6" fmla="*/ 85348 w 296863"/>
              <a:gd name="connsiteY6" fmla="*/ 236537 h 336550"/>
              <a:gd name="connsiteX7" fmla="*/ 85348 w 296863"/>
              <a:gd name="connsiteY7" fmla="*/ 173037 h 336550"/>
              <a:gd name="connsiteX8" fmla="*/ 211516 w 296863"/>
              <a:gd name="connsiteY8" fmla="*/ 173037 h 336550"/>
              <a:gd name="connsiteX9" fmla="*/ 228601 w 296863"/>
              <a:gd name="connsiteY9" fmla="*/ 190373 h 336550"/>
              <a:gd name="connsiteX10" fmla="*/ 211516 w 296863"/>
              <a:gd name="connsiteY10" fmla="*/ 206375 h 336550"/>
              <a:gd name="connsiteX11" fmla="*/ 85348 w 296863"/>
              <a:gd name="connsiteY11" fmla="*/ 206375 h 336550"/>
              <a:gd name="connsiteX12" fmla="*/ 68263 w 296863"/>
              <a:gd name="connsiteY12" fmla="*/ 190373 h 336550"/>
              <a:gd name="connsiteX13" fmla="*/ 85348 w 296863"/>
              <a:gd name="connsiteY13" fmla="*/ 173037 h 336550"/>
              <a:gd name="connsiteX14" fmla="*/ 164614 w 296863"/>
              <a:gd name="connsiteY14" fmla="*/ 115887 h 336550"/>
              <a:gd name="connsiteX15" fmla="*/ 211625 w 296863"/>
              <a:gd name="connsiteY15" fmla="*/ 115887 h 336550"/>
              <a:gd name="connsiteX16" fmla="*/ 228601 w 296863"/>
              <a:gd name="connsiteY16" fmla="*/ 133349 h 336550"/>
              <a:gd name="connsiteX17" fmla="*/ 211625 w 296863"/>
              <a:gd name="connsiteY17" fmla="*/ 150812 h 336550"/>
              <a:gd name="connsiteX18" fmla="*/ 164614 w 296863"/>
              <a:gd name="connsiteY18" fmla="*/ 150812 h 336550"/>
              <a:gd name="connsiteX19" fmla="*/ 147638 w 296863"/>
              <a:gd name="connsiteY19" fmla="*/ 133349 h 336550"/>
              <a:gd name="connsiteX20" fmla="*/ 164614 w 296863"/>
              <a:gd name="connsiteY20" fmla="*/ 115887 h 336550"/>
              <a:gd name="connsiteX21" fmla="*/ 164614 w 296863"/>
              <a:gd name="connsiteY21" fmla="*/ 61912 h 336550"/>
              <a:gd name="connsiteX22" fmla="*/ 211625 w 296863"/>
              <a:gd name="connsiteY22" fmla="*/ 61912 h 336550"/>
              <a:gd name="connsiteX23" fmla="*/ 228601 w 296863"/>
              <a:gd name="connsiteY23" fmla="*/ 77152 h 336550"/>
              <a:gd name="connsiteX24" fmla="*/ 211625 w 296863"/>
              <a:gd name="connsiteY24" fmla="*/ 93662 h 336550"/>
              <a:gd name="connsiteX25" fmla="*/ 164614 w 296863"/>
              <a:gd name="connsiteY25" fmla="*/ 93662 h 336550"/>
              <a:gd name="connsiteX26" fmla="*/ 147638 w 296863"/>
              <a:gd name="connsiteY26" fmla="*/ 77152 h 336550"/>
              <a:gd name="connsiteX27" fmla="*/ 164614 w 296863"/>
              <a:gd name="connsiteY27" fmla="*/ 61912 h 336550"/>
              <a:gd name="connsiteX28" fmla="*/ 127397 w 296863"/>
              <a:gd name="connsiteY28" fmla="*/ 22225 h 336550"/>
              <a:gd name="connsiteX29" fmla="*/ 127397 w 296863"/>
              <a:gd name="connsiteY29" fmla="*/ 110381 h 336550"/>
              <a:gd name="connsiteX30" fmla="*/ 111621 w 296863"/>
              <a:gd name="connsiteY30" fmla="*/ 124854 h 336550"/>
              <a:gd name="connsiteX31" fmla="*/ 22225 w 296863"/>
              <a:gd name="connsiteY31" fmla="*/ 124854 h 336550"/>
              <a:gd name="connsiteX32" fmla="*/ 22225 w 296863"/>
              <a:gd name="connsiteY32" fmla="*/ 305115 h 336550"/>
              <a:gd name="connsiteX33" fmla="*/ 31427 w 296863"/>
              <a:gd name="connsiteY33" fmla="*/ 314325 h 336550"/>
              <a:gd name="connsiteX34" fmla="*/ 265436 w 296863"/>
              <a:gd name="connsiteY34" fmla="*/ 314325 h 336550"/>
              <a:gd name="connsiteX35" fmla="*/ 274638 w 296863"/>
              <a:gd name="connsiteY35" fmla="*/ 305115 h 336550"/>
              <a:gd name="connsiteX36" fmla="*/ 274638 w 296863"/>
              <a:gd name="connsiteY36" fmla="*/ 31435 h 336550"/>
              <a:gd name="connsiteX37" fmla="*/ 265436 w 296863"/>
              <a:gd name="connsiteY37" fmla="*/ 22225 h 336550"/>
              <a:gd name="connsiteX38" fmla="*/ 127397 w 296863"/>
              <a:gd name="connsiteY38" fmla="*/ 22225 h 336550"/>
              <a:gd name="connsiteX39" fmla="*/ 118220 w 296863"/>
              <a:gd name="connsiteY39" fmla="*/ 0 h 336550"/>
              <a:gd name="connsiteX40" fmla="*/ 265338 w 296863"/>
              <a:gd name="connsiteY40" fmla="*/ 0 h 336550"/>
              <a:gd name="connsiteX41" fmla="*/ 296863 w 296863"/>
              <a:gd name="connsiteY41" fmla="*/ 31551 h 336550"/>
              <a:gd name="connsiteX42" fmla="*/ 296863 w 296863"/>
              <a:gd name="connsiteY42" fmla="*/ 304999 h 336550"/>
              <a:gd name="connsiteX43" fmla="*/ 265338 w 296863"/>
              <a:gd name="connsiteY43" fmla="*/ 336550 h 336550"/>
              <a:gd name="connsiteX44" fmla="*/ 31525 w 296863"/>
              <a:gd name="connsiteY44" fmla="*/ 336550 h 336550"/>
              <a:gd name="connsiteX45" fmla="*/ 0 w 296863"/>
              <a:gd name="connsiteY45" fmla="*/ 304999 h 336550"/>
              <a:gd name="connsiteX46" fmla="*/ 0 w 296863"/>
              <a:gd name="connsiteY46" fmla="*/ 119633 h 336550"/>
              <a:gd name="connsiteX47" fmla="*/ 9195 w 296863"/>
              <a:gd name="connsiteY47" fmla="*/ 97284 h 336550"/>
              <a:gd name="connsiteX48" fmla="*/ 95889 w 296863"/>
              <a:gd name="connsiteY48" fmla="*/ 9202 h 336550"/>
              <a:gd name="connsiteX49" fmla="*/ 118220 w 296863"/>
              <a:gd name="connsiteY49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96863" h="336550">
                <a:moveTo>
                  <a:pt x="85348" y="236537"/>
                </a:moveTo>
                <a:cubicBezTo>
                  <a:pt x="85348" y="236537"/>
                  <a:pt x="85348" y="236537"/>
                  <a:pt x="211516" y="236537"/>
                </a:cubicBezTo>
                <a:cubicBezTo>
                  <a:pt x="220716" y="236537"/>
                  <a:pt x="228601" y="244231"/>
                  <a:pt x="228601" y="253206"/>
                </a:cubicBezTo>
                <a:cubicBezTo>
                  <a:pt x="228601" y="262182"/>
                  <a:pt x="220716" y="269875"/>
                  <a:pt x="211516" y="269875"/>
                </a:cubicBezTo>
                <a:cubicBezTo>
                  <a:pt x="211516" y="269875"/>
                  <a:pt x="211516" y="269875"/>
                  <a:pt x="85348" y="269875"/>
                </a:cubicBezTo>
                <a:cubicBezTo>
                  <a:pt x="76149" y="269875"/>
                  <a:pt x="68263" y="262182"/>
                  <a:pt x="68263" y="253206"/>
                </a:cubicBezTo>
                <a:cubicBezTo>
                  <a:pt x="68263" y="244231"/>
                  <a:pt x="76149" y="236537"/>
                  <a:pt x="85348" y="236537"/>
                </a:cubicBezTo>
                <a:close/>
                <a:moveTo>
                  <a:pt x="85348" y="173037"/>
                </a:moveTo>
                <a:cubicBezTo>
                  <a:pt x="85348" y="173037"/>
                  <a:pt x="85348" y="173037"/>
                  <a:pt x="211516" y="173037"/>
                </a:cubicBezTo>
                <a:cubicBezTo>
                  <a:pt x="220716" y="173037"/>
                  <a:pt x="228601" y="181038"/>
                  <a:pt x="228601" y="190373"/>
                </a:cubicBezTo>
                <a:cubicBezTo>
                  <a:pt x="228601" y="199707"/>
                  <a:pt x="220716" y="206375"/>
                  <a:pt x="211516" y="206375"/>
                </a:cubicBezTo>
                <a:cubicBezTo>
                  <a:pt x="211516" y="206375"/>
                  <a:pt x="211516" y="206375"/>
                  <a:pt x="85348" y="206375"/>
                </a:cubicBezTo>
                <a:cubicBezTo>
                  <a:pt x="76149" y="206375"/>
                  <a:pt x="68263" y="199707"/>
                  <a:pt x="68263" y="190373"/>
                </a:cubicBezTo>
                <a:cubicBezTo>
                  <a:pt x="68263" y="181038"/>
                  <a:pt x="76149" y="173037"/>
                  <a:pt x="85348" y="173037"/>
                </a:cubicBezTo>
                <a:close/>
                <a:moveTo>
                  <a:pt x="164614" y="115887"/>
                </a:moveTo>
                <a:cubicBezTo>
                  <a:pt x="164614" y="115887"/>
                  <a:pt x="164614" y="115887"/>
                  <a:pt x="211625" y="115887"/>
                </a:cubicBezTo>
                <a:cubicBezTo>
                  <a:pt x="220766" y="115887"/>
                  <a:pt x="228601" y="123946"/>
                  <a:pt x="228601" y="133349"/>
                </a:cubicBezTo>
                <a:cubicBezTo>
                  <a:pt x="228601" y="142752"/>
                  <a:pt x="220766" y="150812"/>
                  <a:pt x="211625" y="150812"/>
                </a:cubicBezTo>
                <a:cubicBezTo>
                  <a:pt x="211625" y="150812"/>
                  <a:pt x="211625" y="150812"/>
                  <a:pt x="164614" y="150812"/>
                </a:cubicBezTo>
                <a:cubicBezTo>
                  <a:pt x="155473" y="150812"/>
                  <a:pt x="147638" y="142752"/>
                  <a:pt x="147638" y="133349"/>
                </a:cubicBezTo>
                <a:cubicBezTo>
                  <a:pt x="147638" y="123946"/>
                  <a:pt x="155473" y="115887"/>
                  <a:pt x="164614" y="115887"/>
                </a:cubicBezTo>
                <a:close/>
                <a:moveTo>
                  <a:pt x="164614" y="61912"/>
                </a:moveTo>
                <a:cubicBezTo>
                  <a:pt x="164614" y="61912"/>
                  <a:pt x="164614" y="61912"/>
                  <a:pt x="211625" y="61912"/>
                </a:cubicBezTo>
                <a:cubicBezTo>
                  <a:pt x="220766" y="61912"/>
                  <a:pt x="228601" y="68262"/>
                  <a:pt x="228601" y="77152"/>
                </a:cubicBezTo>
                <a:cubicBezTo>
                  <a:pt x="228601" y="86042"/>
                  <a:pt x="220766" y="93662"/>
                  <a:pt x="211625" y="93662"/>
                </a:cubicBezTo>
                <a:cubicBezTo>
                  <a:pt x="211625" y="93662"/>
                  <a:pt x="211625" y="93662"/>
                  <a:pt x="164614" y="93662"/>
                </a:cubicBezTo>
                <a:cubicBezTo>
                  <a:pt x="155473" y="93662"/>
                  <a:pt x="147638" y="86042"/>
                  <a:pt x="147638" y="77152"/>
                </a:cubicBezTo>
                <a:cubicBezTo>
                  <a:pt x="147638" y="68262"/>
                  <a:pt x="155473" y="61912"/>
                  <a:pt x="164614" y="61912"/>
                </a:cubicBezTo>
                <a:close/>
                <a:moveTo>
                  <a:pt x="127397" y="22225"/>
                </a:moveTo>
                <a:cubicBezTo>
                  <a:pt x="127397" y="22225"/>
                  <a:pt x="127397" y="22225"/>
                  <a:pt x="127397" y="110381"/>
                </a:cubicBezTo>
                <a:cubicBezTo>
                  <a:pt x="127397" y="118276"/>
                  <a:pt x="119509" y="124854"/>
                  <a:pt x="111621" y="124854"/>
                </a:cubicBezTo>
                <a:cubicBezTo>
                  <a:pt x="111621" y="124854"/>
                  <a:pt x="111621" y="124854"/>
                  <a:pt x="22225" y="124854"/>
                </a:cubicBezTo>
                <a:cubicBezTo>
                  <a:pt x="22225" y="124854"/>
                  <a:pt x="22225" y="124854"/>
                  <a:pt x="22225" y="305115"/>
                </a:cubicBezTo>
                <a:cubicBezTo>
                  <a:pt x="22225" y="310378"/>
                  <a:pt x="26169" y="314325"/>
                  <a:pt x="31427" y="314325"/>
                </a:cubicBezTo>
                <a:cubicBezTo>
                  <a:pt x="31427" y="314325"/>
                  <a:pt x="31427" y="314325"/>
                  <a:pt x="265436" y="314325"/>
                </a:cubicBezTo>
                <a:cubicBezTo>
                  <a:pt x="270694" y="314325"/>
                  <a:pt x="274638" y="310378"/>
                  <a:pt x="274638" y="305115"/>
                </a:cubicBezTo>
                <a:lnTo>
                  <a:pt x="274638" y="31435"/>
                </a:lnTo>
                <a:cubicBezTo>
                  <a:pt x="274638" y="26172"/>
                  <a:pt x="270694" y="22225"/>
                  <a:pt x="265436" y="22225"/>
                </a:cubicBezTo>
                <a:cubicBezTo>
                  <a:pt x="265436" y="22225"/>
                  <a:pt x="265436" y="22225"/>
                  <a:pt x="127397" y="22225"/>
                </a:cubicBezTo>
                <a:close/>
                <a:moveTo>
                  <a:pt x="118220" y="0"/>
                </a:moveTo>
                <a:cubicBezTo>
                  <a:pt x="118220" y="0"/>
                  <a:pt x="118220" y="0"/>
                  <a:pt x="265338" y="0"/>
                </a:cubicBezTo>
                <a:cubicBezTo>
                  <a:pt x="282414" y="0"/>
                  <a:pt x="296863" y="14461"/>
                  <a:pt x="296863" y="31551"/>
                </a:cubicBezTo>
                <a:cubicBezTo>
                  <a:pt x="296863" y="31551"/>
                  <a:pt x="296863" y="31551"/>
                  <a:pt x="296863" y="304999"/>
                </a:cubicBezTo>
                <a:cubicBezTo>
                  <a:pt x="296863" y="322089"/>
                  <a:pt x="282414" y="336550"/>
                  <a:pt x="265338" y="336550"/>
                </a:cubicBezTo>
                <a:cubicBezTo>
                  <a:pt x="265338" y="336550"/>
                  <a:pt x="265338" y="336550"/>
                  <a:pt x="31525" y="336550"/>
                </a:cubicBezTo>
                <a:cubicBezTo>
                  <a:pt x="14449" y="336550"/>
                  <a:pt x="0" y="322089"/>
                  <a:pt x="0" y="304999"/>
                </a:cubicBezTo>
                <a:cubicBezTo>
                  <a:pt x="0" y="304999"/>
                  <a:pt x="0" y="304999"/>
                  <a:pt x="0" y="119633"/>
                </a:cubicBezTo>
                <a:cubicBezTo>
                  <a:pt x="0" y="110430"/>
                  <a:pt x="3941" y="102542"/>
                  <a:pt x="9195" y="97284"/>
                </a:cubicBezTo>
                <a:cubicBezTo>
                  <a:pt x="9195" y="97284"/>
                  <a:pt x="9195" y="97284"/>
                  <a:pt x="95889" y="9202"/>
                </a:cubicBezTo>
                <a:cubicBezTo>
                  <a:pt x="102457" y="3944"/>
                  <a:pt x="110339" y="0"/>
                  <a:pt x="118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23" name="Freeform: Shape 30"/>
          <p:cNvSpPr/>
          <p:nvPr>
            <p:custDataLst>
              <p:tags r:id="rId18"/>
            </p:custDataLst>
          </p:nvPr>
        </p:nvSpPr>
        <p:spPr bwMode="auto">
          <a:xfrm>
            <a:off x="5522101" y="5445543"/>
            <a:ext cx="696595" cy="693606"/>
          </a:xfrm>
          <a:custGeom>
            <a:avLst/>
            <a:gdLst>
              <a:gd name="connsiteX0" fmla="*/ 315609 w 338137"/>
              <a:gd name="connsiteY0" fmla="*/ 185737 h 336550"/>
              <a:gd name="connsiteX1" fmla="*/ 338137 w 338137"/>
              <a:gd name="connsiteY1" fmla="*/ 185737 h 336550"/>
              <a:gd name="connsiteX2" fmla="*/ 185737 w 338137"/>
              <a:gd name="connsiteY2" fmla="*/ 336550 h 336550"/>
              <a:gd name="connsiteX3" fmla="*/ 185737 w 338137"/>
              <a:gd name="connsiteY3" fmla="*/ 314256 h 336550"/>
              <a:gd name="connsiteX4" fmla="*/ 315609 w 338137"/>
              <a:gd name="connsiteY4" fmla="*/ 185737 h 336550"/>
              <a:gd name="connsiteX5" fmla="*/ 249042 w 338137"/>
              <a:gd name="connsiteY5" fmla="*/ 185737 h 336550"/>
              <a:gd name="connsiteX6" fmla="*/ 271462 w 338137"/>
              <a:gd name="connsiteY6" fmla="*/ 185737 h 336550"/>
              <a:gd name="connsiteX7" fmla="*/ 185737 w 338137"/>
              <a:gd name="connsiteY7" fmla="*/ 269875 h 336550"/>
              <a:gd name="connsiteX8" fmla="*/ 185737 w 338137"/>
              <a:gd name="connsiteY8" fmla="*/ 247870 h 336550"/>
              <a:gd name="connsiteX9" fmla="*/ 249042 w 338137"/>
              <a:gd name="connsiteY9" fmla="*/ 185737 h 336550"/>
              <a:gd name="connsiteX10" fmla="*/ 66675 w 338137"/>
              <a:gd name="connsiteY10" fmla="*/ 185737 h 336550"/>
              <a:gd name="connsiteX11" fmla="*/ 89095 w 338137"/>
              <a:gd name="connsiteY11" fmla="*/ 185737 h 336550"/>
              <a:gd name="connsiteX12" fmla="*/ 152400 w 338137"/>
              <a:gd name="connsiteY12" fmla="*/ 247870 h 336550"/>
              <a:gd name="connsiteX13" fmla="*/ 152400 w 338137"/>
              <a:gd name="connsiteY13" fmla="*/ 269875 h 336550"/>
              <a:gd name="connsiteX14" fmla="*/ 66675 w 338137"/>
              <a:gd name="connsiteY14" fmla="*/ 185737 h 336550"/>
              <a:gd name="connsiteX15" fmla="*/ 0 w 338137"/>
              <a:gd name="connsiteY15" fmla="*/ 185737 h 336550"/>
              <a:gd name="connsiteX16" fmla="*/ 22528 w 338137"/>
              <a:gd name="connsiteY16" fmla="*/ 185737 h 336550"/>
              <a:gd name="connsiteX17" fmla="*/ 152400 w 338137"/>
              <a:gd name="connsiteY17" fmla="*/ 314256 h 336550"/>
              <a:gd name="connsiteX18" fmla="*/ 152400 w 338137"/>
              <a:gd name="connsiteY18" fmla="*/ 336550 h 336550"/>
              <a:gd name="connsiteX19" fmla="*/ 0 w 338137"/>
              <a:gd name="connsiteY19" fmla="*/ 185737 h 336550"/>
              <a:gd name="connsiteX20" fmla="*/ 169069 w 338137"/>
              <a:gd name="connsiteY20" fmla="*/ 127000 h 336550"/>
              <a:gd name="connsiteX21" fmla="*/ 186045 w 338137"/>
              <a:gd name="connsiteY21" fmla="*/ 130918 h 336550"/>
              <a:gd name="connsiteX22" fmla="*/ 205633 w 338137"/>
              <a:gd name="connsiteY22" fmla="*/ 150506 h 336550"/>
              <a:gd name="connsiteX23" fmla="*/ 209550 w 338137"/>
              <a:gd name="connsiteY23" fmla="*/ 167482 h 336550"/>
              <a:gd name="connsiteX24" fmla="*/ 205633 w 338137"/>
              <a:gd name="connsiteY24" fmla="*/ 184458 h 336550"/>
              <a:gd name="connsiteX25" fmla="*/ 186045 w 338137"/>
              <a:gd name="connsiteY25" fmla="*/ 204046 h 336550"/>
              <a:gd name="connsiteX26" fmla="*/ 169069 w 338137"/>
              <a:gd name="connsiteY26" fmla="*/ 207963 h 336550"/>
              <a:gd name="connsiteX27" fmla="*/ 152093 w 338137"/>
              <a:gd name="connsiteY27" fmla="*/ 204046 h 336550"/>
              <a:gd name="connsiteX28" fmla="*/ 132505 w 338137"/>
              <a:gd name="connsiteY28" fmla="*/ 184458 h 336550"/>
              <a:gd name="connsiteX29" fmla="*/ 128587 w 338137"/>
              <a:gd name="connsiteY29" fmla="*/ 167482 h 336550"/>
              <a:gd name="connsiteX30" fmla="*/ 132505 w 338137"/>
              <a:gd name="connsiteY30" fmla="*/ 150506 h 336550"/>
              <a:gd name="connsiteX31" fmla="*/ 152093 w 338137"/>
              <a:gd name="connsiteY31" fmla="*/ 130918 h 336550"/>
              <a:gd name="connsiteX32" fmla="*/ 169069 w 338137"/>
              <a:gd name="connsiteY32" fmla="*/ 127000 h 336550"/>
              <a:gd name="connsiteX33" fmla="*/ 185737 w 338137"/>
              <a:gd name="connsiteY33" fmla="*/ 65087 h 336550"/>
              <a:gd name="connsiteX34" fmla="*/ 271462 w 338137"/>
              <a:gd name="connsiteY34" fmla="*/ 150812 h 336550"/>
              <a:gd name="connsiteX35" fmla="*/ 249042 w 338137"/>
              <a:gd name="connsiteY35" fmla="*/ 150812 h 336550"/>
              <a:gd name="connsiteX36" fmla="*/ 185737 w 338137"/>
              <a:gd name="connsiteY36" fmla="*/ 87507 h 336550"/>
              <a:gd name="connsiteX37" fmla="*/ 185737 w 338137"/>
              <a:gd name="connsiteY37" fmla="*/ 65087 h 336550"/>
              <a:gd name="connsiteX38" fmla="*/ 152400 w 338137"/>
              <a:gd name="connsiteY38" fmla="*/ 65087 h 336550"/>
              <a:gd name="connsiteX39" fmla="*/ 152400 w 338137"/>
              <a:gd name="connsiteY39" fmla="*/ 87507 h 336550"/>
              <a:gd name="connsiteX40" fmla="*/ 89095 w 338137"/>
              <a:gd name="connsiteY40" fmla="*/ 150812 h 336550"/>
              <a:gd name="connsiteX41" fmla="*/ 66675 w 338137"/>
              <a:gd name="connsiteY41" fmla="*/ 150812 h 336550"/>
              <a:gd name="connsiteX42" fmla="*/ 152400 w 338137"/>
              <a:gd name="connsiteY42" fmla="*/ 65087 h 336550"/>
              <a:gd name="connsiteX43" fmla="*/ 185737 w 338137"/>
              <a:gd name="connsiteY43" fmla="*/ 0 h 336550"/>
              <a:gd name="connsiteX44" fmla="*/ 338137 w 338137"/>
              <a:gd name="connsiteY44" fmla="*/ 150813 h 336550"/>
              <a:gd name="connsiteX45" fmla="*/ 315609 w 338137"/>
              <a:gd name="connsiteY45" fmla="*/ 150813 h 336550"/>
              <a:gd name="connsiteX46" fmla="*/ 185737 w 338137"/>
              <a:gd name="connsiteY46" fmla="*/ 22294 h 336550"/>
              <a:gd name="connsiteX47" fmla="*/ 185737 w 338137"/>
              <a:gd name="connsiteY47" fmla="*/ 0 h 336550"/>
              <a:gd name="connsiteX48" fmla="*/ 152400 w 338137"/>
              <a:gd name="connsiteY48" fmla="*/ 0 h 336550"/>
              <a:gd name="connsiteX49" fmla="*/ 152400 w 338137"/>
              <a:gd name="connsiteY49" fmla="*/ 22294 h 336550"/>
              <a:gd name="connsiteX50" fmla="*/ 22528 w 338137"/>
              <a:gd name="connsiteY50" fmla="*/ 150813 h 336550"/>
              <a:gd name="connsiteX51" fmla="*/ 0 w 338137"/>
              <a:gd name="connsiteY51" fmla="*/ 150813 h 336550"/>
              <a:gd name="connsiteX52" fmla="*/ 152400 w 338137"/>
              <a:gd name="connsiteY52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38137" h="336550">
                <a:moveTo>
                  <a:pt x="315609" y="185737"/>
                </a:moveTo>
                <a:cubicBezTo>
                  <a:pt x="315609" y="185737"/>
                  <a:pt x="315609" y="185737"/>
                  <a:pt x="338137" y="185737"/>
                </a:cubicBezTo>
                <a:cubicBezTo>
                  <a:pt x="330186" y="265734"/>
                  <a:pt x="266576" y="328682"/>
                  <a:pt x="185737" y="336550"/>
                </a:cubicBezTo>
                <a:cubicBezTo>
                  <a:pt x="185737" y="336550"/>
                  <a:pt x="185737" y="336550"/>
                  <a:pt x="185737" y="314256"/>
                </a:cubicBezTo>
                <a:cubicBezTo>
                  <a:pt x="253323" y="306388"/>
                  <a:pt x="307657" y="252620"/>
                  <a:pt x="315609" y="185737"/>
                </a:cubicBezTo>
                <a:close/>
                <a:moveTo>
                  <a:pt x="249042" y="185737"/>
                </a:moveTo>
                <a:cubicBezTo>
                  <a:pt x="249042" y="185737"/>
                  <a:pt x="249042" y="185737"/>
                  <a:pt x="271462" y="185737"/>
                </a:cubicBezTo>
                <a:cubicBezTo>
                  <a:pt x="264868" y="228453"/>
                  <a:pt x="229259" y="263403"/>
                  <a:pt x="185737" y="269875"/>
                </a:cubicBezTo>
                <a:cubicBezTo>
                  <a:pt x="185737" y="269875"/>
                  <a:pt x="185737" y="269875"/>
                  <a:pt x="185737" y="247870"/>
                </a:cubicBezTo>
                <a:cubicBezTo>
                  <a:pt x="217390" y="241398"/>
                  <a:pt x="242448" y="216804"/>
                  <a:pt x="249042" y="185737"/>
                </a:cubicBezTo>
                <a:close/>
                <a:moveTo>
                  <a:pt x="66675" y="185737"/>
                </a:moveTo>
                <a:cubicBezTo>
                  <a:pt x="66675" y="185737"/>
                  <a:pt x="66675" y="185737"/>
                  <a:pt x="89095" y="185737"/>
                </a:cubicBezTo>
                <a:cubicBezTo>
                  <a:pt x="95689" y="216804"/>
                  <a:pt x="120747" y="241398"/>
                  <a:pt x="152400" y="247870"/>
                </a:cubicBezTo>
                <a:cubicBezTo>
                  <a:pt x="152400" y="247870"/>
                  <a:pt x="152400" y="247870"/>
                  <a:pt x="152400" y="269875"/>
                </a:cubicBezTo>
                <a:cubicBezTo>
                  <a:pt x="108878" y="263403"/>
                  <a:pt x="73269" y="228453"/>
                  <a:pt x="66675" y="185737"/>
                </a:cubicBezTo>
                <a:close/>
                <a:moveTo>
                  <a:pt x="0" y="185737"/>
                </a:moveTo>
                <a:cubicBezTo>
                  <a:pt x="0" y="185737"/>
                  <a:pt x="0" y="185737"/>
                  <a:pt x="22528" y="185737"/>
                </a:cubicBezTo>
                <a:cubicBezTo>
                  <a:pt x="30480" y="252620"/>
                  <a:pt x="84814" y="306388"/>
                  <a:pt x="152400" y="314256"/>
                </a:cubicBezTo>
                <a:cubicBezTo>
                  <a:pt x="152400" y="314256"/>
                  <a:pt x="152400" y="314256"/>
                  <a:pt x="152400" y="336550"/>
                </a:cubicBezTo>
                <a:cubicBezTo>
                  <a:pt x="71561" y="328682"/>
                  <a:pt x="7951" y="265734"/>
                  <a:pt x="0" y="185737"/>
                </a:cubicBezTo>
                <a:close/>
                <a:moveTo>
                  <a:pt x="169069" y="127000"/>
                </a:moveTo>
                <a:cubicBezTo>
                  <a:pt x="175598" y="127000"/>
                  <a:pt x="180821" y="128306"/>
                  <a:pt x="186045" y="130918"/>
                </a:cubicBezTo>
                <a:cubicBezTo>
                  <a:pt x="195186" y="134835"/>
                  <a:pt x="201715" y="141365"/>
                  <a:pt x="205633" y="150506"/>
                </a:cubicBezTo>
                <a:cubicBezTo>
                  <a:pt x="208244" y="155729"/>
                  <a:pt x="209550" y="160952"/>
                  <a:pt x="209550" y="167482"/>
                </a:cubicBezTo>
                <a:cubicBezTo>
                  <a:pt x="209550" y="174011"/>
                  <a:pt x="208244" y="179234"/>
                  <a:pt x="205633" y="184458"/>
                </a:cubicBezTo>
                <a:cubicBezTo>
                  <a:pt x="201715" y="193599"/>
                  <a:pt x="195186" y="200128"/>
                  <a:pt x="186045" y="204046"/>
                </a:cubicBezTo>
                <a:cubicBezTo>
                  <a:pt x="180821" y="206657"/>
                  <a:pt x="175598" y="207963"/>
                  <a:pt x="169069" y="207963"/>
                </a:cubicBezTo>
                <a:cubicBezTo>
                  <a:pt x="162539" y="207963"/>
                  <a:pt x="157316" y="206657"/>
                  <a:pt x="152093" y="204046"/>
                </a:cubicBezTo>
                <a:cubicBezTo>
                  <a:pt x="142952" y="200128"/>
                  <a:pt x="136422" y="193599"/>
                  <a:pt x="132505" y="184458"/>
                </a:cubicBezTo>
                <a:cubicBezTo>
                  <a:pt x="129893" y="179234"/>
                  <a:pt x="128587" y="174011"/>
                  <a:pt x="128587" y="167482"/>
                </a:cubicBezTo>
                <a:cubicBezTo>
                  <a:pt x="128587" y="160952"/>
                  <a:pt x="129893" y="155729"/>
                  <a:pt x="132505" y="150506"/>
                </a:cubicBezTo>
                <a:cubicBezTo>
                  <a:pt x="136422" y="141365"/>
                  <a:pt x="142952" y="134835"/>
                  <a:pt x="152093" y="130918"/>
                </a:cubicBezTo>
                <a:cubicBezTo>
                  <a:pt x="157316" y="128306"/>
                  <a:pt x="162539" y="127000"/>
                  <a:pt x="169069" y="127000"/>
                </a:cubicBezTo>
                <a:close/>
                <a:moveTo>
                  <a:pt x="185737" y="65087"/>
                </a:moveTo>
                <a:cubicBezTo>
                  <a:pt x="229259" y="71681"/>
                  <a:pt x="264868" y="107290"/>
                  <a:pt x="271462" y="150812"/>
                </a:cubicBezTo>
                <a:cubicBezTo>
                  <a:pt x="271462" y="150812"/>
                  <a:pt x="271462" y="150812"/>
                  <a:pt x="249042" y="150812"/>
                </a:cubicBezTo>
                <a:cubicBezTo>
                  <a:pt x="242448" y="119159"/>
                  <a:pt x="217390" y="94101"/>
                  <a:pt x="185737" y="87507"/>
                </a:cubicBezTo>
                <a:cubicBezTo>
                  <a:pt x="185737" y="87507"/>
                  <a:pt x="185737" y="87507"/>
                  <a:pt x="185737" y="65087"/>
                </a:cubicBezTo>
                <a:close/>
                <a:moveTo>
                  <a:pt x="152400" y="65087"/>
                </a:moveTo>
                <a:cubicBezTo>
                  <a:pt x="152400" y="65087"/>
                  <a:pt x="152400" y="65087"/>
                  <a:pt x="152400" y="87507"/>
                </a:cubicBezTo>
                <a:cubicBezTo>
                  <a:pt x="120747" y="94101"/>
                  <a:pt x="95689" y="119159"/>
                  <a:pt x="89095" y="150812"/>
                </a:cubicBezTo>
                <a:lnTo>
                  <a:pt x="66675" y="150812"/>
                </a:lnTo>
                <a:cubicBezTo>
                  <a:pt x="73269" y="107290"/>
                  <a:pt x="108878" y="71681"/>
                  <a:pt x="152400" y="65087"/>
                </a:cubicBezTo>
                <a:close/>
                <a:moveTo>
                  <a:pt x="185737" y="0"/>
                </a:moveTo>
                <a:cubicBezTo>
                  <a:pt x="266576" y="7868"/>
                  <a:pt x="330186" y="70816"/>
                  <a:pt x="338137" y="150813"/>
                </a:cubicBezTo>
                <a:cubicBezTo>
                  <a:pt x="338137" y="150813"/>
                  <a:pt x="338137" y="150813"/>
                  <a:pt x="315609" y="150813"/>
                </a:cubicBezTo>
                <a:cubicBezTo>
                  <a:pt x="307657" y="83930"/>
                  <a:pt x="253323" y="30162"/>
                  <a:pt x="185737" y="22294"/>
                </a:cubicBezTo>
                <a:cubicBezTo>
                  <a:pt x="185737" y="22294"/>
                  <a:pt x="185737" y="22294"/>
                  <a:pt x="185737" y="0"/>
                </a:cubicBezTo>
                <a:close/>
                <a:moveTo>
                  <a:pt x="152400" y="0"/>
                </a:moveTo>
                <a:cubicBezTo>
                  <a:pt x="152400" y="0"/>
                  <a:pt x="152400" y="0"/>
                  <a:pt x="152400" y="22294"/>
                </a:cubicBezTo>
                <a:cubicBezTo>
                  <a:pt x="84814" y="30162"/>
                  <a:pt x="30480" y="83930"/>
                  <a:pt x="22528" y="150813"/>
                </a:cubicBezTo>
                <a:cubicBezTo>
                  <a:pt x="22528" y="150813"/>
                  <a:pt x="22528" y="150813"/>
                  <a:pt x="0" y="150813"/>
                </a:cubicBezTo>
                <a:cubicBezTo>
                  <a:pt x="7951" y="70816"/>
                  <a:pt x="71561" y="7868"/>
                  <a:pt x="1524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24" name="Freeform: Shape 34"/>
          <p:cNvSpPr/>
          <p:nvPr>
            <p:custDataLst>
              <p:tags r:id="rId19"/>
            </p:custDataLst>
          </p:nvPr>
        </p:nvSpPr>
        <p:spPr bwMode="auto">
          <a:xfrm>
            <a:off x="7843661" y="5589236"/>
            <a:ext cx="461010" cy="520520"/>
          </a:xfrm>
          <a:custGeom>
            <a:avLst/>
            <a:gdLst>
              <a:gd name="connsiteX0" fmla="*/ 83998 w 298823"/>
              <a:gd name="connsiteY0" fmla="*/ 191940 h 336988"/>
              <a:gd name="connsiteX1" fmla="*/ 75231 w 298823"/>
              <a:gd name="connsiteY1" fmla="*/ 198416 h 336988"/>
              <a:gd name="connsiteX2" fmla="*/ 73932 w 298823"/>
              <a:gd name="connsiteY2" fmla="*/ 208776 h 336988"/>
              <a:gd name="connsiteX3" fmla="*/ 80426 w 298823"/>
              <a:gd name="connsiteY3" fmla="*/ 217842 h 336988"/>
              <a:gd name="connsiteX4" fmla="*/ 115496 w 298823"/>
              <a:gd name="connsiteY4" fmla="*/ 238563 h 336988"/>
              <a:gd name="connsiteX5" fmla="*/ 114197 w 298823"/>
              <a:gd name="connsiteY5" fmla="*/ 233383 h 336988"/>
              <a:gd name="connsiteX6" fmla="*/ 98611 w 298823"/>
              <a:gd name="connsiteY6" fmla="*/ 195826 h 336988"/>
              <a:gd name="connsiteX7" fmla="*/ 94714 w 298823"/>
              <a:gd name="connsiteY7" fmla="*/ 193235 h 336988"/>
              <a:gd name="connsiteX8" fmla="*/ 83998 w 298823"/>
              <a:gd name="connsiteY8" fmla="*/ 191940 h 336988"/>
              <a:gd name="connsiteX9" fmla="*/ 73603 w 298823"/>
              <a:gd name="connsiteY9" fmla="*/ 53869 h 336988"/>
              <a:gd name="connsiteX10" fmla="*/ 65732 w 298823"/>
              <a:gd name="connsiteY10" fmla="*/ 70965 h 336988"/>
              <a:gd name="connsiteX11" fmla="*/ 127388 w 298823"/>
              <a:gd name="connsiteY11" fmla="*/ 227467 h 336988"/>
              <a:gd name="connsiteX12" fmla="*/ 178549 w 298823"/>
              <a:gd name="connsiteY12" fmla="*/ 274812 h 336988"/>
              <a:gd name="connsiteX13" fmla="*/ 183796 w 298823"/>
              <a:gd name="connsiteY13" fmla="*/ 278757 h 336988"/>
              <a:gd name="connsiteX14" fmla="*/ 199538 w 298823"/>
              <a:gd name="connsiteY14" fmla="*/ 319526 h 336988"/>
              <a:gd name="connsiteX15" fmla="*/ 282183 w 298823"/>
              <a:gd name="connsiteY15" fmla="*/ 286648 h 336988"/>
              <a:gd name="connsiteX16" fmla="*/ 266441 w 298823"/>
              <a:gd name="connsiteY16" fmla="*/ 245879 h 336988"/>
              <a:gd name="connsiteX17" fmla="*/ 266441 w 298823"/>
              <a:gd name="connsiteY17" fmla="*/ 239303 h 336988"/>
              <a:gd name="connsiteX18" fmla="*/ 271689 w 298823"/>
              <a:gd name="connsiteY18" fmla="*/ 170916 h 336988"/>
              <a:gd name="connsiteX19" fmla="*/ 244140 w 298823"/>
              <a:gd name="connsiteY19" fmla="*/ 99898 h 336988"/>
              <a:gd name="connsiteX20" fmla="*/ 225775 w 298823"/>
              <a:gd name="connsiteY20" fmla="*/ 92008 h 336988"/>
              <a:gd name="connsiteX21" fmla="*/ 217904 w 298823"/>
              <a:gd name="connsiteY21" fmla="*/ 110419 h 336988"/>
              <a:gd name="connsiteX22" fmla="*/ 229710 w 298823"/>
              <a:gd name="connsiteY22" fmla="*/ 138037 h 336988"/>
              <a:gd name="connsiteX23" fmla="*/ 225775 w 298823"/>
              <a:gd name="connsiteY23" fmla="*/ 147243 h 336988"/>
              <a:gd name="connsiteX24" fmla="*/ 215280 w 298823"/>
              <a:gd name="connsiteY24" fmla="*/ 143298 h 336988"/>
              <a:gd name="connsiteX25" fmla="*/ 204785 w 298823"/>
              <a:gd name="connsiteY25" fmla="*/ 115680 h 336988"/>
              <a:gd name="connsiteX26" fmla="*/ 203474 w 298823"/>
              <a:gd name="connsiteY26" fmla="*/ 113050 h 336988"/>
              <a:gd name="connsiteX27" fmla="*/ 200850 w 298823"/>
              <a:gd name="connsiteY27" fmla="*/ 105159 h 336988"/>
              <a:gd name="connsiteX28" fmla="*/ 192979 w 298823"/>
              <a:gd name="connsiteY28" fmla="*/ 98583 h 336988"/>
              <a:gd name="connsiteX29" fmla="*/ 182484 w 298823"/>
              <a:gd name="connsiteY29" fmla="*/ 97268 h 336988"/>
              <a:gd name="connsiteX30" fmla="*/ 174613 w 298823"/>
              <a:gd name="connsiteY30" fmla="*/ 105159 h 336988"/>
              <a:gd name="connsiteX31" fmla="*/ 174613 w 298823"/>
              <a:gd name="connsiteY31" fmla="*/ 115680 h 336988"/>
              <a:gd name="connsiteX32" fmla="*/ 190355 w 298823"/>
              <a:gd name="connsiteY32" fmla="*/ 155134 h 336988"/>
              <a:gd name="connsiteX33" fmla="*/ 186420 w 298823"/>
              <a:gd name="connsiteY33" fmla="*/ 164340 h 336988"/>
              <a:gd name="connsiteX34" fmla="*/ 177237 w 298823"/>
              <a:gd name="connsiteY34" fmla="*/ 160395 h 336988"/>
              <a:gd name="connsiteX35" fmla="*/ 157560 w 298823"/>
              <a:gd name="connsiteY35" fmla="*/ 111735 h 336988"/>
              <a:gd name="connsiteX36" fmla="*/ 149689 w 298823"/>
              <a:gd name="connsiteY36" fmla="*/ 103844 h 336988"/>
              <a:gd name="connsiteX37" fmla="*/ 139194 w 298823"/>
              <a:gd name="connsiteY37" fmla="*/ 103844 h 336988"/>
              <a:gd name="connsiteX38" fmla="*/ 131323 w 298823"/>
              <a:gd name="connsiteY38" fmla="*/ 122256 h 336988"/>
              <a:gd name="connsiteX39" fmla="*/ 149689 w 298823"/>
              <a:gd name="connsiteY39" fmla="*/ 169601 h 336988"/>
              <a:gd name="connsiteX40" fmla="*/ 145753 w 298823"/>
              <a:gd name="connsiteY40" fmla="*/ 178807 h 336988"/>
              <a:gd name="connsiteX41" fmla="*/ 136570 w 298823"/>
              <a:gd name="connsiteY41" fmla="*/ 174861 h 336988"/>
              <a:gd name="connsiteX42" fmla="*/ 118205 w 298823"/>
              <a:gd name="connsiteY42" fmla="*/ 127516 h 336988"/>
              <a:gd name="connsiteX43" fmla="*/ 91968 w 298823"/>
              <a:gd name="connsiteY43" fmla="*/ 61759 h 336988"/>
              <a:gd name="connsiteX44" fmla="*/ 84753 w 298823"/>
              <a:gd name="connsiteY44" fmla="*/ 53869 h 336988"/>
              <a:gd name="connsiteX45" fmla="*/ 73603 w 298823"/>
              <a:gd name="connsiteY45" fmla="*/ 53869 h 336988"/>
              <a:gd name="connsiteX46" fmla="*/ 56758 w 298823"/>
              <a:gd name="connsiteY46" fmla="*/ 49650 h 336988"/>
              <a:gd name="connsiteX47" fmla="*/ 49954 w 298823"/>
              <a:gd name="connsiteY47" fmla="*/ 55917 h 336988"/>
              <a:gd name="connsiteX48" fmla="*/ 48594 w 298823"/>
              <a:gd name="connsiteY48" fmla="*/ 67197 h 336988"/>
              <a:gd name="connsiteX49" fmla="*/ 51315 w 298823"/>
              <a:gd name="connsiteY49" fmla="*/ 73463 h 336988"/>
              <a:gd name="connsiteX50" fmla="*/ 56758 w 298823"/>
              <a:gd name="connsiteY50" fmla="*/ 49650 h 336988"/>
              <a:gd name="connsiteX51" fmla="*/ 46241 w 298823"/>
              <a:gd name="connsiteY51" fmla="*/ 18716 h 336988"/>
              <a:gd name="connsiteX52" fmla="*/ 18129 w 298823"/>
              <a:gd name="connsiteY52" fmla="*/ 45142 h 336988"/>
              <a:gd name="connsiteX53" fmla="*/ 44588 w 298823"/>
              <a:gd name="connsiteY53" fmla="*/ 109486 h 336988"/>
              <a:gd name="connsiteX54" fmla="*/ 67077 w 298823"/>
              <a:gd name="connsiteY54" fmla="*/ 113425 h 336988"/>
              <a:gd name="connsiteX55" fmla="*/ 59140 w 298823"/>
              <a:gd name="connsiteY55" fmla="*/ 95041 h 336988"/>
              <a:gd name="connsiteX56" fmla="*/ 48556 w 298823"/>
              <a:gd name="connsiteY56" fmla="*/ 91102 h 336988"/>
              <a:gd name="connsiteX57" fmla="*/ 34004 w 298823"/>
              <a:gd name="connsiteY57" fmla="*/ 71405 h 336988"/>
              <a:gd name="connsiteX58" fmla="*/ 37973 w 298823"/>
              <a:gd name="connsiteY58" fmla="*/ 47768 h 336988"/>
              <a:gd name="connsiteX59" fmla="*/ 81629 w 298823"/>
              <a:gd name="connsiteY59" fmla="*/ 37263 h 336988"/>
              <a:gd name="connsiteX60" fmla="*/ 84275 w 298823"/>
              <a:gd name="connsiteY60" fmla="*/ 38577 h 336988"/>
              <a:gd name="connsiteX61" fmla="*/ 105442 w 298823"/>
              <a:gd name="connsiteY61" fmla="*/ 56961 h 336988"/>
              <a:gd name="connsiteX62" fmla="*/ 113379 w 298823"/>
              <a:gd name="connsiteY62" fmla="*/ 75345 h 336988"/>
              <a:gd name="connsiteX63" fmla="*/ 84275 w 298823"/>
              <a:gd name="connsiteY63" fmla="*/ 18880 h 336988"/>
              <a:gd name="connsiteX64" fmla="*/ 46241 w 298823"/>
              <a:gd name="connsiteY64" fmla="*/ 18716 h 336988"/>
              <a:gd name="connsiteX65" fmla="*/ 64058 w 298823"/>
              <a:gd name="connsiteY65" fmla="*/ 0 h 336988"/>
              <a:gd name="connsiteX66" fmla="*/ 89065 w 298823"/>
              <a:gd name="connsiteY66" fmla="*/ 5387 h 336988"/>
              <a:gd name="connsiteX67" fmla="*/ 123284 w 298823"/>
              <a:gd name="connsiteY67" fmla="*/ 89604 h 336988"/>
              <a:gd name="connsiteX68" fmla="*/ 120652 w 298823"/>
              <a:gd name="connsiteY68" fmla="*/ 94867 h 336988"/>
              <a:gd name="connsiteX69" fmla="*/ 121968 w 298823"/>
              <a:gd name="connsiteY69" fmla="*/ 98815 h 336988"/>
              <a:gd name="connsiteX70" fmla="*/ 133813 w 298823"/>
              <a:gd name="connsiteY70" fmla="*/ 90920 h 336988"/>
              <a:gd name="connsiteX71" fmla="*/ 156188 w 298823"/>
              <a:gd name="connsiteY71" fmla="*/ 90920 h 336988"/>
              <a:gd name="connsiteX72" fmla="*/ 164084 w 298823"/>
              <a:gd name="connsiteY72" fmla="*/ 96183 h 336988"/>
              <a:gd name="connsiteX73" fmla="*/ 177246 w 298823"/>
              <a:gd name="connsiteY73" fmla="*/ 84340 h 336988"/>
              <a:gd name="connsiteX74" fmla="*/ 207517 w 298823"/>
              <a:gd name="connsiteY74" fmla="*/ 89604 h 336988"/>
              <a:gd name="connsiteX75" fmla="*/ 220678 w 298823"/>
              <a:gd name="connsiteY75" fmla="*/ 79077 h 336988"/>
              <a:gd name="connsiteX76" fmla="*/ 257530 w 298823"/>
              <a:gd name="connsiteY76" fmla="*/ 94867 h 336988"/>
              <a:gd name="connsiteX77" fmla="*/ 286485 w 298823"/>
              <a:gd name="connsiteY77" fmla="*/ 165925 h 336988"/>
              <a:gd name="connsiteX78" fmla="*/ 281220 w 298823"/>
              <a:gd name="connsiteY78" fmla="*/ 243561 h 336988"/>
              <a:gd name="connsiteX79" fmla="*/ 298330 w 298823"/>
              <a:gd name="connsiteY79" fmla="*/ 289617 h 336988"/>
              <a:gd name="connsiteX80" fmla="*/ 294382 w 298823"/>
              <a:gd name="connsiteY80" fmla="*/ 298828 h 336988"/>
              <a:gd name="connsiteX81" fmla="*/ 198304 w 298823"/>
              <a:gd name="connsiteY81" fmla="*/ 336988 h 336988"/>
              <a:gd name="connsiteX82" fmla="*/ 195672 w 298823"/>
              <a:gd name="connsiteY82" fmla="*/ 336988 h 336988"/>
              <a:gd name="connsiteX83" fmla="*/ 189091 w 298823"/>
              <a:gd name="connsiteY83" fmla="*/ 331725 h 336988"/>
              <a:gd name="connsiteX84" fmla="*/ 170665 w 298823"/>
              <a:gd name="connsiteY84" fmla="*/ 286985 h 336988"/>
              <a:gd name="connsiteX85" fmla="*/ 139078 w 298823"/>
              <a:gd name="connsiteY85" fmla="*/ 269879 h 336988"/>
              <a:gd name="connsiteX86" fmla="*/ 71955 w 298823"/>
              <a:gd name="connsiteY86" fmla="*/ 229087 h 336988"/>
              <a:gd name="connsiteX87" fmla="*/ 58794 w 298823"/>
              <a:gd name="connsiteY87" fmla="*/ 211980 h 336988"/>
              <a:gd name="connsiteX88" fmla="*/ 61426 w 298823"/>
              <a:gd name="connsiteY88" fmla="*/ 189610 h 336988"/>
              <a:gd name="connsiteX89" fmla="*/ 79852 w 298823"/>
              <a:gd name="connsiteY89" fmla="*/ 176452 h 336988"/>
              <a:gd name="connsiteX90" fmla="*/ 90381 w 298823"/>
              <a:gd name="connsiteY90" fmla="*/ 176452 h 336988"/>
              <a:gd name="connsiteX91" fmla="*/ 71955 w 298823"/>
              <a:gd name="connsiteY91" fmla="*/ 127764 h 336988"/>
              <a:gd name="connsiteX92" fmla="*/ 70639 w 298823"/>
              <a:gd name="connsiteY92" fmla="*/ 127764 h 336988"/>
              <a:gd name="connsiteX93" fmla="*/ 64058 w 298823"/>
              <a:gd name="connsiteY93" fmla="*/ 129080 h 336988"/>
              <a:gd name="connsiteX94" fmla="*/ 39052 w 298823"/>
              <a:gd name="connsiteY94" fmla="*/ 123817 h 336988"/>
              <a:gd name="connsiteX95" fmla="*/ 4832 w 298823"/>
              <a:gd name="connsiteY95" fmla="*/ 39600 h 336988"/>
              <a:gd name="connsiteX96" fmla="*/ 64058 w 298823"/>
              <a:gd name="connsiteY96" fmla="*/ 0 h 33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98823" h="336988">
                <a:moveTo>
                  <a:pt x="83998" y="191940"/>
                </a:moveTo>
                <a:cubicBezTo>
                  <a:pt x="80426" y="192912"/>
                  <a:pt x="77179" y="195178"/>
                  <a:pt x="75231" y="198416"/>
                </a:cubicBezTo>
                <a:cubicBezTo>
                  <a:pt x="72633" y="201006"/>
                  <a:pt x="72633" y="204891"/>
                  <a:pt x="73932" y="208776"/>
                </a:cubicBezTo>
                <a:cubicBezTo>
                  <a:pt x="73932" y="212662"/>
                  <a:pt x="76530" y="215252"/>
                  <a:pt x="80426" y="217842"/>
                </a:cubicBezTo>
                <a:lnTo>
                  <a:pt x="115496" y="238563"/>
                </a:lnTo>
                <a:cubicBezTo>
                  <a:pt x="115496" y="237268"/>
                  <a:pt x="114197" y="235973"/>
                  <a:pt x="114197" y="233383"/>
                </a:cubicBezTo>
                <a:cubicBezTo>
                  <a:pt x="114197" y="233383"/>
                  <a:pt x="114197" y="233383"/>
                  <a:pt x="98611" y="195826"/>
                </a:cubicBezTo>
                <a:cubicBezTo>
                  <a:pt x="98611" y="195826"/>
                  <a:pt x="98611" y="195826"/>
                  <a:pt x="94714" y="193235"/>
                </a:cubicBezTo>
                <a:cubicBezTo>
                  <a:pt x="91467" y="191293"/>
                  <a:pt x="87570" y="190969"/>
                  <a:pt x="83998" y="191940"/>
                </a:cubicBezTo>
                <a:close/>
                <a:moveTo>
                  <a:pt x="73603" y="53869"/>
                </a:moveTo>
                <a:cubicBezTo>
                  <a:pt x="65732" y="56499"/>
                  <a:pt x="63108" y="64390"/>
                  <a:pt x="65732" y="70965"/>
                </a:cubicBezTo>
                <a:cubicBezTo>
                  <a:pt x="65732" y="70965"/>
                  <a:pt x="65732" y="70965"/>
                  <a:pt x="127388" y="227467"/>
                </a:cubicBezTo>
                <a:cubicBezTo>
                  <a:pt x="136570" y="251139"/>
                  <a:pt x="154936" y="266921"/>
                  <a:pt x="178549" y="274812"/>
                </a:cubicBezTo>
                <a:cubicBezTo>
                  <a:pt x="181173" y="274812"/>
                  <a:pt x="182484" y="276127"/>
                  <a:pt x="183796" y="278757"/>
                </a:cubicBezTo>
                <a:cubicBezTo>
                  <a:pt x="183796" y="278757"/>
                  <a:pt x="183796" y="278757"/>
                  <a:pt x="199538" y="319526"/>
                </a:cubicBezTo>
                <a:lnTo>
                  <a:pt x="282183" y="286648"/>
                </a:lnTo>
                <a:cubicBezTo>
                  <a:pt x="282183" y="286648"/>
                  <a:pt x="282183" y="286648"/>
                  <a:pt x="266441" y="245879"/>
                </a:cubicBezTo>
                <a:cubicBezTo>
                  <a:pt x="265129" y="243248"/>
                  <a:pt x="265129" y="241933"/>
                  <a:pt x="266441" y="239303"/>
                </a:cubicBezTo>
                <a:cubicBezTo>
                  <a:pt x="279559" y="218261"/>
                  <a:pt x="280871" y="193273"/>
                  <a:pt x="271689" y="170916"/>
                </a:cubicBezTo>
                <a:cubicBezTo>
                  <a:pt x="271689" y="170916"/>
                  <a:pt x="271689" y="170916"/>
                  <a:pt x="244140" y="99898"/>
                </a:cubicBezTo>
                <a:cubicBezTo>
                  <a:pt x="241517" y="92008"/>
                  <a:pt x="233646" y="89377"/>
                  <a:pt x="225775" y="92008"/>
                </a:cubicBezTo>
                <a:cubicBezTo>
                  <a:pt x="219215" y="94638"/>
                  <a:pt x="215280" y="102529"/>
                  <a:pt x="217904" y="110419"/>
                </a:cubicBezTo>
                <a:cubicBezTo>
                  <a:pt x="217904" y="110419"/>
                  <a:pt x="217904" y="110419"/>
                  <a:pt x="229710" y="138037"/>
                </a:cubicBezTo>
                <a:cubicBezTo>
                  <a:pt x="231022" y="141983"/>
                  <a:pt x="228398" y="145928"/>
                  <a:pt x="225775" y="147243"/>
                </a:cubicBezTo>
                <a:cubicBezTo>
                  <a:pt x="221839" y="149874"/>
                  <a:pt x="217904" y="147243"/>
                  <a:pt x="215280" y="143298"/>
                </a:cubicBezTo>
                <a:cubicBezTo>
                  <a:pt x="215280" y="143298"/>
                  <a:pt x="215280" y="143298"/>
                  <a:pt x="204785" y="115680"/>
                </a:cubicBezTo>
                <a:cubicBezTo>
                  <a:pt x="204785" y="114365"/>
                  <a:pt x="204785" y="114365"/>
                  <a:pt x="203474" y="113050"/>
                </a:cubicBezTo>
                <a:cubicBezTo>
                  <a:pt x="203474" y="113050"/>
                  <a:pt x="203474" y="113050"/>
                  <a:pt x="200850" y="105159"/>
                </a:cubicBezTo>
                <a:cubicBezTo>
                  <a:pt x="199538" y="102529"/>
                  <a:pt x="196914" y="99898"/>
                  <a:pt x="192979" y="98583"/>
                </a:cubicBezTo>
                <a:cubicBezTo>
                  <a:pt x="190355" y="95953"/>
                  <a:pt x="186420" y="95953"/>
                  <a:pt x="182484" y="97268"/>
                </a:cubicBezTo>
                <a:cubicBezTo>
                  <a:pt x="178549" y="98583"/>
                  <a:pt x="175925" y="101213"/>
                  <a:pt x="174613" y="105159"/>
                </a:cubicBezTo>
                <a:cubicBezTo>
                  <a:pt x="173302" y="109104"/>
                  <a:pt x="173302" y="113050"/>
                  <a:pt x="174613" y="115680"/>
                </a:cubicBezTo>
                <a:cubicBezTo>
                  <a:pt x="174613" y="115680"/>
                  <a:pt x="174613" y="115680"/>
                  <a:pt x="190355" y="155134"/>
                </a:cubicBezTo>
                <a:cubicBezTo>
                  <a:pt x="191667" y="159080"/>
                  <a:pt x="190355" y="163025"/>
                  <a:pt x="186420" y="164340"/>
                </a:cubicBezTo>
                <a:cubicBezTo>
                  <a:pt x="182484" y="165655"/>
                  <a:pt x="178549" y="164340"/>
                  <a:pt x="177237" y="160395"/>
                </a:cubicBezTo>
                <a:cubicBezTo>
                  <a:pt x="177237" y="160395"/>
                  <a:pt x="177237" y="160395"/>
                  <a:pt x="157560" y="111735"/>
                </a:cubicBezTo>
                <a:cubicBezTo>
                  <a:pt x="156248" y="107789"/>
                  <a:pt x="153624" y="105159"/>
                  <a:pt x="149689" y="103844"/>
                </a:cubicBezTo>
                <a:cubicBezTo>
                  <a:pt x="147065" y="102529"/>
                  <a:pt x="143130" y="102529"/>
                  <a:pt x="139194" y="103844"/>
                </a:cubicBezTo>
                <a:cubicBezTo>
                  <a:pt x="132635" y="106474"/>
                  <a:pt x="128699" y="114365"/>
                  <a:pt x="131323" y="122256"/>
                </a:cubicBezTo>
                <a:cubicBezTo>
                  <a:pt x="131323" y="122256"/>
                  <a:pt x="131323" y="122256"/>
                  <a:pt x="149689" y="169601"/>
                </a:cubicBezTo>
                <a:cubicBezTo>
                  <a:pt x="151000" y="173546"/>
                  <a:pt x="149689" y="177491"/>
                  <a:pt x="145753" y="178807"/>
                </a:cubicBezTo>
                <a:cubicBezTo>
                  <a:pt x="141818" y="180122"/>
                  <a:pt x="137882" y="178807"/>
                  <a:pt x="136570" y="174861"/>
                </a:cubicBezTo>
                <a:cubicBezTo>
                  <a:pt x="136570" y="174861"/>
                  <a:pt x="136570" y="174861"/>
                  <a:pt x="118205" y="127516"/>
                </a:cubicBezTo>
                <a:cubicBezTo>
                  <a:pt x="118205" y="127516"/>
                  <a:pt x="118205" y="127516"/>
                  <a:pt x="91968" y="61759"/>
                </a:cubicBezTo>
                <a:cubicBezTo>
                  <a:pt x="90657" y="57814"/>
                  <a:pt x="88033" y="55184"/>
                  <a:pt x="84753" y="53869"/>
                </a:cubicBezTo>
                <a:cubicBezTo>
                  <a:pt x="81474" y="52554"/>
                  <a:pt x="77538" y="52554"/>
                  <a:pt x="73603" y="53869"/>
                </a:cubicBezTo>
                <a:close/>
                <a:moveTo>
                  <a:pt x="56758" y="49650"/>
                </a:moveTo>
                <a:cubicBezTo>
                  <a:pt x="54036" y="50903"/>
                  <a:pt x="51315" y="53410"/>
                  <a:pt x="49954" y="55917"/>
                </a:cubicBezTo>
                <a:cubicBezTo>
                  <a:pt x="47233" y="59677"/>
                  <a:pt x="47233" y="63437"/>
                  <a:pt x="48594" y="67197"/>
                </a:cubicBezTo>
                <a:cubicBezTo>
                  <a:pt x="48594" y="69703"/>
                  <a:pt x="49954" y="72210"/>
                  <a:pt x="51315" y="73463"/>
                </a:cubicBezTo>
                <a:cubicBezTo>
                  <a:pt x="48594" y="64690"/>
                  <a:pt x="51315" y="55917"/>
                  <a:pt x="56758" y="49650"/>
                </a:cubicBezTo>
                <a:close/>
                <a:moveTo>
                  <a:pt x="46241" y="18716"/>
                </a:moveTo>
                <a:cubicBezTo>
                  <a:pt x="34335" y="23476"/>
                  <a:pt x="24082" y="32668"/>
                  <a:pt x="18129" y="45142"/>
                </a:cubicBezTo>
                <a:cubicBezTo>
                  <a:pt x="7546" y="70092"/>
                  <a:pt x="19452" y="98981"/>
                  <a:pt x="44588" y="109486"/>
                </a:cubicBezTo>
                <a:cubicBezTo>
                  <a:pt x="52525" y="113425"/>
                  <a:pt x="59140" y="114738"/>
                  <a:pt x="67077" y="113425"/>
                </a:cubicBezTo>
                <a:cubicBezTo>
                  <a:pt x="67077" y="113425"/>
                  <a:pt x="67077" y="113425"/>
                  <a:pt x="59140" y="95041"/>
                </a:cubicBezTo>
                <a:cubicBezTo>
                  <a:pt x="55171" y="93728"/>
                  <a:pt x="52525" y="92415"/>
                  <a:pt x="48556" y="91102"/>
                </a:cubicBezTo>
                <a:cubicBezTo>
                  <a:pt x="41942" y="87163"/>
                  <a:pt x="36650" y="79284"/>
                  <a:pt x="34004" y="71405"/>
                </a:cubicBezTo>
                <a:cubicBezTo>
                  <a:pt x="31358" y="63526"/>
                  <a:pt x="32681" y="54335"/>
                  <a:pt x="37973" y="47768"/>
                </a:cubicBezTo>
                <a:cubicBezTo>
                  <a:pt x="47233" y="33324"/>
                  <a:pt x="65754" y="28072"/>
                  <a:pt x="81629" y="37263"/>
                </a:cubicBezTo>
                <a:cubicBezTo>
                  <a:pt x="81629" y="37263"/>
                  <a:pt x="82952" y="37263"/>
                  <a:pt x="84275" y="38577"/>
                </a:cubicBezTo>
                <a:cubicBezTo>
                  <a:pt x="93536" y="41203"/>
                  <a:pt x="101473" y="47768"/>
                  <a:pt x="105442" y="56961"/>
                </a:cubicBezTo>
                <a:cubicBezTo>
                  <a:pt x="105442" y="56961"/>
                  <a:pt x="105442" y="56961"/>
                  <a:pt x="113379" y="75345"/>
                </a:cubicBezTo>
                <a:cubicBezTo>
                  <a:pt x="118671" y="53021"/>
                  <a:pt x="106765" y="28072"/>
                  <a:pt x="84275" y="18880"/>
                </a:cubicBezTo>
                <a:cubicBezTo>
                  <a:pt x="71708" y="13627"/>
                  <a:pt x="58147" y="13956"/>
                  <a:pt x="46241" y="18716"/>
                </a:cubicBezTo>
                <a:close/>
                <a:moveTo>
                  <a:pt x="64058" y="0"/>
                </a:moveTo>
                <a:cubicBezTo>
                  <a:pt x="72366" y="42"/>
                  <a:pt x="80839" y="1769"/>
                  <a:pt x="89065" y="5387"/>
                </a:cubicBezTo>
                <a:cubicBezTo>
                  <a:pt x="121968" y="18546"/>
                  <a:pt x="137762" y="56707"/>
                  <a:pt x="123284" y="89604"/>
                </a:cubicBezTo>
                <a:cubicBezTo>
                  <a:pt x="121968" y="90920"/>
                  <a:pt x="121968" y="93551"/>
                  <a:pt x="120652" y="94867"/>
                </a:cubicBezTo>
                <a:cubicBezTo>
                  <a:pt x="120652" y="94867"/>
                  <a:pt x="120652" y="94867"/>
                  <a:pt x="121968" y="98815"/>
                </a:cubicBezTo>
                <a:cubicBezTo>
                  <a:pt x="124601" y="94867"/>
                  <a:pt x="128549" y="92236"/>
                  <a:pt x="133813" y="90920"/>
                </a:cubicBezTo>
                <a:cubicBezTo>
                  <a:pt x="140394" y="88288"/>
                  <a:pt x="148291" y="88288"/>
                  <a:pt x="156188" y="90920"/>
                </a:cubicBezTo>
                <a:cubicBezTo>
                  <a:pt x="158820" y="92236"/>
                  <a:pt x="161452" y="93551"/>
                  <a:pt x="164084" y="96183"/>
                </a:cubicBezTo>
                <a:cubicBezTo>
                  <a:pt x="166717" y="90920"/>
                  <a:pt x="171981" y="86972"/>
                  <a:pt x="177246" y="84340"/>
                </a:cubicBezTo>
                <a:cubicBezTo>
                  <a:pt x="187775" y="80393"/>
                  <a:pt x="199620" y="83024"/>
                  <a:pt x="207517" y="89604"/>
                </a:cubicBezTo>
                <a:cubicBezTo>
                  <a:pt x="210149" y="85656"/>
                  <a:pt x="215414" y="80393"/>
                  <a:pt x="220678" y="79077"/>
                </a:cubicBezTo>
                <a:cubicBezTo>
                  <a:pt x="235156" y="72497"/>
                  <a:pt x="252265" y="80393"/>
                  <a:pt x="257530" y="94867"/>
                </a:cubicBezTo>
                <a:cubicBezTo>
                  <a:pt x="257530" y="94867"/>
                  <a:pt x="257530" y="94867"/>
                  <a:pt x="286485" y="165925"/>
                </a:cubicBezTo>
                <a:cubicBezTo>
                  <a:pt x="295698" y="190926"/>
                  <a:pt x="294382" y="219875"/>
                  <a:pt x="281220" y="243561"/>
                </a:cubicBezTo>
                <a:cubicBezTo>
                  <a:pt x="281220" y="243561"/>
                  <a:pt x="281220" y="243561"/>
                  <a:pt x="298330" y="289617"/>
                </a:cubicBezTo>
                <a:cubicBezTo>
                  <a:pt x="299646" y="292249"/>
                  <a:pt x="298330" y="297512"/>
                  <a:pt x="294382" y="298828"/>
                </a:cubicBezTo>
                <a:cubicBezTo>
                  <a:pt x="294382" y="298828"/>
                  <a:pt x="294382" y="298828"/>
                  <a:pt x="198304" y="336988"/>
                </a:cubicBezTo>
                <a:cubicBezTo>
                  <a:pt x="196988" y="336988"/>
                  <a:pt x="196988" y="336988"/>
                  <a:pt x="195672" y="336988"/>
                </a:cubicBezTo>
                <a:cubicBezTo>
                  <a:pt x="193039" y="336988"/>
                  <a:pt x="190407" y="335672"/>
                  <a:pt x="189091" y="331725"/>
                </a:cubicBezTo>
                <a:cubicBezTo>
                  <a:pt x="189091" y="331725"/>
                  <a:pt x="189091" y="331725"/>
                  <a:pt x="170665" y="286985"/>
                </a:cubicBezTo>
                <a:cubicBezTo>
                  <a:pt x="158820" y="284353"/>
                  <a:pt x="148291" y="277774"/>
                  <a:pt x="139078" y="269879"/>
                </a:cubicBezTo>
                <a:cubicBezTo>
                  <a:pt x="139078" y="269879"/>
                  <a:pt x="139078" y="269879"/>
                  <a:pt x="71955" y="229087"/>
                </a:cubicBezTo>
                <a:cubicBezTo>
                  <a:pt x="65375" y="225139"/>
                  <a:pt x="60110" y="218560"/>
                  <a:pt x="58794" y="211980"/>
                </a:cubicBezTo>
                <a:cubicBezTo>
                  <a:pt x="57477" y="204085"/>
                  <a:pt x="57477" y="196190"/>
                  <a:pt x="61426" y="189610"/>
                </a:cubicBezTo>
                <a:cubicBezTo>
                  <a:pt x="65375" y="183031"/>
                  <a:pt x="71955" y="179083"/>
                  <a:pt x="79852" y="176452"/>
                </a:cubicBezTo>
                <a:cubicBezTo>
                  <a:pt x="83800" y="176452"/>
                  <a:pt x="87749" y="175136"/>
                  <a:pt x="90381" y="176452"/>
                </a:cubicBezTo>
                <a:cubicBezTo>
                  <a:pt x="90381" y="176452"/>
                  <a:pt x="90381" y="176452"/>
                  <a:pt x="71955" y="127764"/>
                </a:cubicBezTo>
                <a:cubicBezTo>
                  <a:pt x="71955" y="127764"/>
                  <a:pt x="70639" y="127764"/>
                  <a:pt x="70639" y="127764"/>
                </a:cubicBezTo>
                <a:cubicBezTo>
                  <a:pt x="68007" y="129080"/>
                  <a:pt x="66691" y="129080"/>
                  <a:pt x="64058" y="129080"/>
                </a:cubicBezTo>
                <a:cubicBezTo>
                  <a:pt x="56161" y="129080"/>
                  <a:pt x="46948" y="126448"/>
                  <a:pt x="39052" y="123817"/>
                </a:cubicBezTo>
                <a:cubicBezTo>
                  <a:pt x="6148" y="109342"/>
                  <a:pt x="-8329" y="71182"/>
                  <a:pt x="4832" y="39600"/>
                </a:cubicBezTo>
                <a:cubicBezTo>
                  <a:pt x="15690" y="14928"/>
                  <a:pt x="39134" y="-123"/>
                  <a:pt x="640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25" name="iS1ide-Freeform: Shape 11"/>
          <p:cNvSpPr/>
          <p:nvPr>
            <p:custDataLst>
              <p:tags r:id="rId20"/>
            </p:custDataLst>
          </p:nvPr>
        </p:nvSpPr>
        <p:spPr>
          <a:xfrm>
            <a:off x="10007741" y="5517709"/>
            <a:ext cx="609600" cy="593725"/>
          </a:xfrm>
          <a:custGeom>
            <a:avLst/>
            <a:gdLst/>
            <a:ahLst/>
            <a:cxnLst>
              <a:cxn ang="0">
                <a:pos x="0" y="593725"/>
              </a:cxn>
              <a:cxn ang="0">
                <a:pos x="247048" y="491026"/>
              </a:cxn>
              <a:cxn ang="0">
                <a:pos x="48126" y="545585"/>
              </a:cxn>
              <a:cxn ang="0">
                <a:pos x="121920" y="458933"/>
              </a:cxn>
              <a:cxn ang="0">
                <a:pos x="48126" y="545585"/>
              </a:cxn>
              <a:cxn ang="0">
                <a:pos x="378593" y="311304"/>
              </a:cxn>
              <a:cxn ang="0">
                <a:pos x="349717" y="311304"/>
              </a:cxn>
              <a:cxn ang="0">
                <a:pos x="590349" y="3209"/>
              </a:cxn>
              <a:cxn ang="0">
                <a:pos x="282341" y="121954"/>
              </a:cxn>
              <a:cxn ang="0">
                <a:pos x="32084" y="292048"/>
              </a:cxn>
              <a:cxn ang="0">
                <a:pos x="166837" y="426840"/>
              </a:cxn>
              <a:cxn ang="0">
                <a:pos x="263090" y="458933"/>
              </a:cxn>
              <a:cxn ang="0">
                <a:pos x="375385" y="407584"/>
              </a:cxn>
              <a:cxn ang="0">
                <a:pos x="590349" y="3209"/>
              </a:cxn>
              <a:cxn ang="0">
                <a:pos x="314425" y="497445"/>
              </a:cxn>
              <a:cxn ang="0">
                <a:pos x="263090" y="430049"/>
              </a:cxn>
              <a:cxn ang="0">
                <a:pos x="240631" y="433258"/>
              </a:cxn>
              <a:cxn ang="0">
                <a:pos x="160421" y="336979"/>
              </a:cxn>
              <a:cxn ang="0">
                <a:pos x="96252" y="279211"/>
              </a:cxn>
              <a:cxn ang="0">
                <a:pos x="195713" y="240699"/>
              </a:cxn>
              <a:cxn ang="0">
                <a:pos x="349717" y="401165"/>
              </a:cxn>
              <a:cxn ang="0">
                <a:pos x="429928" y="317723"/>
              </a:cxn>
              <a:cxn ang="0">
                <a:pos x="214964" y="224652"/>
              </a:cxn>
              <a:cxn ang="0">
                <a:pos x="301591" y="141210"/>
              </a:cxn>
              <a:cxn ang="0">
                <a:pos x="452387" y="292048"/>
              </a:cxn>
              <a:cxn ang="0">
                <a:pos x="269507" y="231071"/>
              </a:cxn>
              <a:cxn ang="0">
                <a:pos x="295174" y="231071"/>
              </a:cxn>
              <a:cxn ang="0">
                <a:pos x="445970" y="189350"/>
              </a:cxn>
              <a:cxn ang="0">
                <a:pos x="445970" y="109117"/>
              </a:cxn>
              <a:cxn ang="0">
                <a:pos x="445970" y="189350"/>
              </a:cxn>
              <a:cxn ang="0">
                <a:pos x="458804" y="147628"/>
              </a:cxn>
              <a:cxn ang="0">
                <a:pos x="433136" y="147628"/>
              </a:cxn>
              <a:cxn ang="0">
                <a:pos x="324050" y="282420"/>
              </a:cxn>
              <a:cxn ang="0">
                <a:pos x="324050" y="256745"/>
              </a:cxn>
              <a:cxn ang="0">
                <a:pos x="324050" y="282420"/>
              </a:cxn>
            </a:cxnLst>
            <a:rect l="0" t="0" r="0" b="0"/>
            <a:pathLst>
              <a:path w="190" h="185">
                <a:moveTo>
                  <a:pt x="32" y="104"/>
                </a:moveTo>
                <a:cubicBezTo>
                  <a:pt x="0" y="185"/>
                  <a:pt x="0" y="185"/>
                  <a:pt x="0" y="18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0" y="153"/>
                  <a:pt x="79" y="153"/>
                  <a:pt x="77" y="153"/>
                </a:cubicBezTo>
                <a:cubicBezTo>
                  <a:pt x="52" y="153"/>
                  <a:pt x="29" y="129"/>
                  <a:pt x="32" y="104"/>
                </a:cubicBezTo>
                <a:close/>
                <a:moveTo>
                  <a:pt x="15" y="170"/>
                </a:moveTo>
                <a:cubicBezTo>
                  <a:pt x="30" y="132"/>
                  <a:pt x="30" y="132"/>
                  <a:pt x="30" y="132"/>
                </a:cubicBezTo>
                <a:cubicBezTo>
                  <a:pt x="32" y="136"/>
                  <a:pt x="35" y="140"/>
                  <a:pt x="38" y="143"/>
                </a:cubicBezTo>
                <a:cubicBezTo>
                  <a:pt x="42" y="148"/>
                  <a:pt x="47" y="152"/>
                  <a:pt x="53" y="155"/>
                </a:cubicBezTo>
                <a:lnTo>
                  <a:pt x="15" y="170"/>
                </a:lnTo>
                <a:close/>
                <a:moveTo>
                  <a:pt x="113" y="101"/>
                </a:moveTo>
                <a:cubicBezTo>
                  <a:pt x="116" y="101"/>
                  <a:pt x="118" y="99"/>
                  <a:pt x="118" y="97"/>
                </a:cubicBezTo>
                <a:cubicBezTo>
                  <a:pt x="118" y="95"/>
                  <a:pt x="116" y="93"/>
                  <a:pt x="113" y="93"/>
                </a:cubicBezTo>
                <a:cubicBezTo>
                  <a:pt x="111" y="93"/>
                  <a:pt x="109" y="95"/>
                  <a:pt x="109" y="97"/>
                </a:cubicBezTo>
                <a:cubicBezTo>
                  <a:pt x="109" y="99"/>
                  <a:pt x="111" y="101"/>
                  <a:pt x="113" y="101"/>
                </a:cubicBezTo>
                <a:close/>
                <a:moveTo>
                  <a:pt x="184" y="1"/>
                </a:moveTo>
                <a:cubicBezTo>
                  <a:pt x="183" y="0"/>
                  <a:pt x="180" y="0"/>
                  <a:pt x="177" y="0"/>
                </a:cubicBezTo>
                <a:cubicBezTo>
                  <a:pt x="159" y="0"/>
                  <a:pt x="113" y="13"/>
                  <a:pt x="88" y="38"/>
                </a:cubicBezTo>
                <a:cubicBezTo>
                  <a:pt x="82" y="44"/>
                  <a:pt x="62" y="62"/>
                  <a:pt x="58" y="68"/>
                </a:cubicBezTo>
                <a:cubicBezTo>
                  <a:pt x="43" y="72"/>
                  <a:pt x="22" y="80"/>
                  <a:pt x="10" y="91"/>
                </a:cubicBezTo>
                <a:cubicBezTo>
                  <a:pt x="10" y="91"/>
                  <a:pt x="25" y="91"/>
                  <a:pt x="42" y="103"/>
                </a:cubicBezTo>
                <a:cubicBezTo>
                  <a:pt x="40" y="113"/>
                  <a:pt x="43" y="124"/>
                  <a:pt x="52" y="133"/>
                </a:cubicBezTo>
                <a:cubicBezTo>
                  <a:pt x="59" y="140"/>
                  <a:pt x="67" y="144"/>
                  <a:pt x="75" y="144"/>
                </a:cubicBezTo>
                <a:cubicBezTo>
                  <a:pt x="78" y="144"/>
                  <a:pt x="80" y="143"/>
                  <a:pt x="82" y="143"/>
                </a:cubicBezTo>
                <a:cubicBezTo>
                  <a:pt x="94" y="160"/>
                  <a:pt x="94" y="175"/>
                  <a:pt x="94" y="175"/>
                </a:cubicBezTo>
                <a:cubicBezTo>
                  <a:pt x="105" y="163"/>
                  <a:pt x="113" y="142"/>
                  <a:pt x="117" y="127"/>
                </a:cubicBezTo>
                <a:cubicBezTo>
                  <a:pt x="124" y="123"/>
                  <a:pt x="141" y="103"/>
                  <a:pt x="147" y="97"/>
                </a:cubicBezTo>
                <a:cubicBezTo>
                  <a:pt x="177" y="68"/>
                  <a:pt x="190" y="7"/>
                  <a:pt x="184" y="1"/>
                </a:cubicBezTo>
                <a:close/>
                <a:moveTo>
                  <a:pt x="109" y="125"/>
                </a:moveTo>
                <a:cubicBezTo>
                  <a:pt x="106" y="136"/>
                  <a:pt x="102" y="147"/>
                  <a:pt x="98" y="155"/>
                </a:cubicBezTo>
                <a:cubicBezTo>
                  <a:pt x="96" y="150"/>
                  <a:pt x="93" y="144"/>
                  <a:pt x="89" y="138"/>
                </a:cubicBezTo>
                <a:cubicBezTo>
                  <a:pt x="88" y="136"/>
                  <a:pt x="85" y="134"/>
                  <a:pt x="82" y="134"/>
                </a:cubicBezTo>
                <a:cubicBezTo>
                  <a:pt x="82" y="134"/>
                  <a:pt x="81" y="134"/>
                  <a:pt x="80" y="135"/>
                </a:cubicBezTo>
                <a:cubicBezTo>
                  <a:pt x="79" y="135"/>
                  <a:pt x="77" y="135"/>
                  <a:pt x="75" y="135"/>
                </a:cubicBezTo>
                <a:cubicBezTo>
                  <a:pt x="69" y="135"/>
                  <a:pt x="63" y="132"/>
                  <a:pt x="58" y="127"/>
                </a:cubicBezTo>
                <a:cubicBezTo>
                  <a:pt x="51" y="121"/>
                  <a:pt x="48" y="113"/>
                  <a:pt x="50" y="105"/>
                </a:cubicBezTo>
                <a:cubicBezTo>
                  <a:pt x="51" y="101"/>
                  <a:pt x="50" y="98"/>
                  <a:pt x="47" y="96"/>
                </a:cubicBezTo>
                <a:cubicBezTo>
                  <a:pt x="41" y="92"/>
                  <a:pt x="35" y="89"/>
                  <a:pt x="30" y="87"/>
                </a:cubicBezTo>
                <a:cubicBezTo>
                  <a:pt x="38" y="83"/>
                  <a:pt x="49" y="79"/>
                  <a:pt x="60" y="76"/>
                </a:cubicBezTo>
                <a:cubicBezTo>
                  <a:pt x="60" y="76"/>
                  <a:pt x="60" y="76"/>
                  <a:pt x="61" y="75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0" y="125"/>
                  <a:pt x="109" y="125"/>
                  <a:pt x="109" y="125"/>
                </a:cubicBezTo>
                <a:close/>
                <a:moveTo>
                  <a:pt x="141" y="91"/>
                </a:moveTo>
                <a:cubicBezTo>
                  <a:pt x="140" y="93"/>
                  <a:pt x="137" y="96"/>
                  <a:pt x="134" y="99"/>
                </a:cubicBezTo>
                <a:cubicBezTo>
                  <a:pt x="129" y="105"/>
                  <a:pt x="120" y="113"/>
                  <a:pt x="115" y="118"/>
                </a:cubicBezTo>
                <a:cubicBezTo>
                  <a:pt x="67" y="70"/>
                  <a:pt x="67" y="70"/>
                  <a:pt x="67" y="70"/>
                </a:cubicBezTo>
                <a:cubicBezTo>
                  <a:pt x="72" y="65"/>
                  <a:pt x="80" y="56"/>
                  <a:pt x="86" y="51"/>
                </a:cubicBezTo>
                <a:cubicBezTo>
                  <a:pt x="89" y="48"/>
                  <a:pt x="92" y="45"/>
                  <a:pt x="94" y="44"/>
                </a:cubicBezTo>
                <a:cubicBezTo>
                  <a:pt x="116" y="21"/>
                  <a:pt x="160" y="8"/>
                  <a:pt x="177" y="8"/>
                </a:cubicBezTo>
                <a:cubicBezTo>
                  <a:pt x="177" y="22"/>
                  <a:pt x="165" y="68"/>
                  <a:pt x="141" y="91"/>
                </a:cubicBezTo>
                <a:close/>
                <a:moveTo>
                  <a:pt x="88" y="67"/>
                </a:moveTo>
                <a:cubicBezTo>
                  <a:pt x="86" y="67"/>
                  <a:pt x="84" y="69"/>
                  <a:pt x="84" y="72"/>
                </a:cubicBezTo>
                <a:cubicBezTo>
                  <a:pt x="84" y="74"/>
                  <a:pt x="86" y="76"/>
                  <a:pt x="88" y="76"/>
                </a:cubicBezTo>
                <a:cubicBezTo>
                  <a:pt x="90" y="76"/>
                  <a:pt x="92" y="74"/>
                  <a:pt x="92" y="72"/>
                </a:cubicBezTo>
                <a:cubicBezTo>
                  <a:pt x="92" y="69"/>
                  <a:pt x="90" y="67"/>
                  <a:pt x="88" y="67"/>
                </a:cubicBezTo>
                <a:close/>
                <a:moveTo>
                  <a:pt x="139" y="59"/>
                </a:moveTo>
                <a:cubicBezTo>
                  <a:pt x="146" y="59"/>
                  <a:pt x="151" y="53"/>
                  <a:pt x="151" y="46"/>
                </a:cubicBezTo>
                <a:cubicBezTo>
                  <a:pt x="151" y="39"/>
                  <a:pt x="146" y="34"/>
                  <a:pt x="139" y="34"/>
                </a:cubicBezTo>
                <a:cubicBezTo>
                  <a:pt x="132" y="34"/>
                  <a:pt x="126" y="39"/>
                  <a:pt x="126" y="46"/>
                </a:cubicBezTo>
                <a:cubicBezTo>
                  <a:pt x="126" y="53"/>
                  <a:pt x="132" y="59"/>
                  <a:pt x="139" y="59"/>
                </a:cubicBezTo>
                <a:close/>
                <a:moveTo>
                  <a:pt x="139" y="42"/>
                </a:moveTo>
                <a:cubicBezTo>
                  <a:pt x="141" y="42"/>
                  <a:pt x="143" y="44"/>
                  <a:pt x="143" y="46"/>
                </a:cubicBezTo>
                <a:cubicBezTo>
                  <a:pt x="143" y="49"/>
                  <a:pt x="141" y="50"/>
                  <a:pt x="139" y="50"/>
                </a:cubicBezTo>
                <a:cubicBezTo>
                  <a:pt x="136" y="50"/>
                  <a:pt x="135" y="49"/>
                  <a:pt x="135" y="46"/>
                </a:cubicBezTo>
                <a:cubicBezTo>
                  <a:pt x="135" y="44"/>
                  <a:pt x="136" y="42"/>
                  <a:pt x="139" y="42"/>
                </a:cubicBezTo>
                <a:close/>
                <a:moveTo>
                  <a:pt x="101" y="88"/>
                </a:moveTo>
                <a:cubicBezTo>
                  <a:pt x="103" y="88"/>
                  <a:pt x="105" y="87"/>
                  <a:pt x="105" y="84"/>
                </a:cubicBezTo>
                <a:cubicBezTo>
                  <a:pt x="105" y="82"/>
                  <a:pt x="103" y="80"/>
                  <a:pt x="101" y="80"/>
                </a:cubicBezTo>
                <a:cubicBezTo>
                  <a:pt x="98" y="80"/>
                  <a:pt x="97" y="82"/>
                  <a:pt x="97" y="84"/>
                </a:cubicBezTo>
                <a:cubicBezTo>
                  <a:pt x="97" y="87"/>
                  <a:pt x="98" y="88"/>
                  <a:pt x="101" y="8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18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3431681" y="5547871"/>
            <a:ext cx="384175" cy="584200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02" tIns="45702" rIns="91402" bIns="45702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254635" y="6289675"/>
            <a:ext cx="18345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产品介绍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53945" y="4163060"/>
            <a:ext cx="8761730" cy="1263015"/>
            <a:chOff x="3707" y="6206"/>
            <a:chExt cx="13798" cy="1989"/>
          </a:xfrm>
        </p:grpSpPr>
        <p:sp>
          <p:nvSpPr>
            <p:cNvPr id="19" name="椭圆 18"/>
            <p:cNvSpPr/>
            <p:nvPr/>
          </p:nvSpPr>
          <p:spPr>
            <a:xfrm>
              <a:off x="3707" y="6206"/>
              <a:ext cx="1361" cy="1361"/>
            </a:xfrm>
            <a:prstGeom prst="ellipse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26"/>
            <p:cNvSpPr/>
            <p:nvPr/>
          </p:nvSpPr>
          <p:spPr>
            <a:xfrm>
              <a:off x="4119" y="6675"/>
              <a:ext cx="554" cy="421"/>
            </a:xfrm>
            <a:custGeom>
              <a:avLst/>
              <a:gdLst>
                <a:gd name="connsiteX0" fmla="*/ 494863 w 607639"/>
                <a:gd name="connsiteY0" fmla="*/ 351698 h 461286"/>
                <a:gd name="connsiteX1" fmla="*/ 531370 w 607639"/>
                <a:gd name="connsiteY1" fmla="*/ 351698 h 461286"/>
                <a:gd name="connsiteX2" fmla="*/ 539472 w 607639"/>
                <a:gd name="connsiteY2" fmla="*/ 359779 h 461286"/>
                <a:gd name="connsiteX3" fmla="*/ 539472 w 607639"/>
                <a:gd name="connsiteY3" fmla="*/ 396188 h 461286"/>
                <a:gd name="connsiteX4" fmla="*/ 531370 w 607639"/>
                <a:gd name="connsiteY4" fmla="*/ 404269 h 461286"/>
                <a:gd name="connsiteX5" fmla="*/ 494863 w 607639"/>
                <a:gd name="connsiteY5" fmla="*/ 404269 h 461286"/>
                <a:gd name="connsiteX6" fmla="*/ 486760 w 607639"/>
                <a:gd name="connsiteY6" fmla="*/ 396188 h 461286"/>
                <a:gd name="connsiteX7" fmla="*/ 486760 w 607639"/>
                <a:gd name="connsiteY7" fmla="*/ 359779 h 461286"/>
                <a:gd name="connsiteX8" fmla="*/ 494863 w 607639"/>
                <a:gd name="connsiteY8" fmla="*/ 351698 h 461286"/>
                <a:gd name="connsiteX9" fmla="*/ 401222 w 607639"/>
                <a:gd name="connsiteY9" fmla="*/ 351698 h 461286"/>
                <a:gd name="connsiteX10" fmla="*/ 437729 w 607639"/>
                <a:gd name="connsiteY10" fmla="*/ 351698 h 461286"/>
                <a:gd name="connsiteX11" fmla="*/ 445832 w 607639"/>
                <a:gd name="connsiteY11" fmla="*/ 359779 h 461286"/>
                <a:gd name="connsiteX12" fmla="*/ 445832 w 607639"/>
                <a:gd name="connsiteY12" fmla="*/ 396188 h 461286"/>
                <a:gd name="connsiteX13" fmla="*/ 437729 w 607639"/>
                <a:gd name="connsiteY13" fmla="*/ 404269 h 461286"/>
                <a:gd name="connsiteX14" fmla="*/ 401222 w 607639"/>
                <a:gd name="connsiteY14" fmla="*/ 404269 h 461286"/>
                <a:gd name="connsiteX15" fmla="*/ 393120 w 607639"/>
                <a:gd name="connsiteY15" fmla="*/ 396188 h 461286"/>
                <a:gd name="connsiteX16" fmla="*/ 393120 w 607639"/>
                <a:gd name="connsiteY16" fmla="*/ 359779 h 461286"/>
                <a:gd name="connsiteX17" fmla="*/ 401222 w 607639"/>
                <a:gd name="connsiteY17" fmla="*/ 351698 h 461286"/>
                <a:gd name="connsiteX18" fmla="*/ 307585 w 607639"/>
                <a:gd name="connsiteY18" fmla="*/ 351698 h 461286"/>
                <a:gd name="connsiteX19" fmla="*/ 344016 w 607639"/>
                <a:gd name="connsiteY19" fmla="*/ 351698 h 461286"/>
                <a:gd name="connsiteX20" fmla="*/ 352122 w 607639"/>
                <a:gd name="connsiteY20" fmla="*/ 359779 h 461286"/>
                <a:gd name="connsiteX21" fmla="*/ 352122 w 607639"/>
                <a:gd name="connsiteY21" fmla="*/ 396188 h 461286"/>
                <a:gd name="connsiteX22" fmla="*/ 344016 w 607639"/>
                <a:gd name="connsiteY22" fmla="*/ 404269 h 461286"/>
                <a:gd name="connsiteX23" fmla="*/ 307585 w 607639"/>
                <a:gd name="connsiteY23" fmla="*/ 404269 h 461286"/>
                <a:gd name="connsiteX24" fmla="*/ 299480 w 607639"/>
                <a:gd name="connsiteY24" fmla="*/ 396188 h 461286"/>
                <a:gd name="connsiteX25" fmla="*/ 299480 w 607639"/>
                <a:gd name="connsiteY25" fmla="*/ 359779 h 461286"/>
                <a:gd name="connsiteX26" fmla="*/ 307585 w 607639"/>
                <a:gd name="connsiteY26" fmla="*/ 351698 h 461286"/>
                <a:gd name="connsiteX27" fmla="*/ 494863 w 607639"/>
                <a:gd name="connsiteY27" fmla="*/ 258622 h 461286"/>
                <a:gd name="connsiteX28" fmla="*/ 531370 w 607639"/>
                <a:gd name="connsiteY28" fmla="*/ 258622 h 461286"/>
                <a:gd name="connsiteX29" fmla="*/ 539472 w 607639"/>
                <a:gd name="connsiteY29" fmla="*/ 266714 h 461286"/>
                <a:gd name="connsiteX30" fmla="*/ 539472 w 607639"/>
                <a:gd name="connsiteY30" fmla="*/ 303172 h 461286"/>
                <a:gd name="connsiteX31" fmla="*/ 531370 w 607639"/>
                <a:gd name="connsiteY31" fmla="*/ 311264 h 461286"/>
                <a:gd name="connsiteX32" fmla="*/ 494863 w 607639"/>
                <a:gd name="connsiteY32" fmla="*/ 311264 h 461286"/>
                <a:gd name="connsiteX33" fmla="*/ 486760 w 607639"/>
                <a:gd name="connsiteY33" fmla="*/ 303172 h 461286"/>
                <a:gd name="connsiteX34" fmla="*/ 486760 w 607639"/>
                <a:gd name="connsiteY34" fmla="*/ 266714 h 461286"/>
                <a:gd name="connsiteX35" fmla="*/ 494863 w 607639"/>
                <a:gd name="connsiteY35" fmla="*/ 258622 h 461286"/>
                <a:gd name="connsiteX36" fmla="*/ 401222 w 607639"/>
                <a:gd name="connsiteY36" fmla="*/ 258622 h 461286"/>
                <a:gd name="connsiteX37" fmla="*/ 437729 w 607639"/>
                <a:gd name="connsiteY37" fmla="*/ 258622 h 461286"/>
                <a:gd name="connsiteX38" fmla="*/ 445832 w 607639"/>
                <a:gd name="connsiteY38" fmla="*/ 266714 h 461286"/>
                <a:gd name="connsiteX39" fmla="*/ 445832 w 607639"/>
                <a:gd name="connsiteY39" fmla="*/ 303172 h 461286"/>
                <a:gd name="connsiteX40" fmla="*/ 437729 w 607639"/>
                <a:gd name="connsiteY40" fmla="*/ 311264 h 461286"/>
                <a:gd name="connsiteX41" fmla="*/ 401222 w 607639"/>
                <a:gd name="connsiteY41" fmla="*/ 311264 h 461286"/>
                <a:gd name="connsiteX42" fmla="*/ 393120 w 607639"/>
                <a:gd name="connsiteY42" fmla="*/ 303172 h 461286"/>
                <a:gd name="connsiteX43" fmla="*/ 393120 w 607639"/>
                <a:gd name="connsiteY43" fmla="*/ 266714 h 461286"/>
                <a:gd name="connsiteX44" fmla="*/ 401222 w 607639"/>
                <a:gd name="connsiteY44" fmla="*/ 258622 h 461286"/>
                <a:gd name="connsiteX45" fmla="*/ 307585 w 607639"/>
                <a:gd name="connsiteY45" fmla="*/ 258622 h 461286"/>
                <a:gd name="connsiteX46" fmla="*/ 344016 w 607639"/>
                <a:gd name="connsiteY46" fmla="*/ 258622 h 461286"/>
                <a:gd name="connsiteX47" fmla="*/ 352122 w 607639"/>
                <a:gd name="connsiteY47" fmla="*/ 266714 h 461286"/>
                <a:gd name="connsiteX48" fmla="*/ 352122 w 607639"/>
                <a:gd name="connsiteY48" fmla="*/ 303172 h 461286"/>
                <a:gd name="connsiteX49" fmla="*/ 344016 w 607639"/>
                <a:gd name="connsiteY49" fmla="*/ 311264 h 461286"/>
                <a:gd name="connsiteX50" fmla="*/ 307585 w 607639"/>
                <a:gd name="connsiteY50" fmla="*/ 311264 h 461286"/>
                <a:gd name="connsiteX51" fmla="*/ 299480 w 607639"/>
                <a:gd name="connsiteY51" fmla="*/ 303172 h 461286"/>
                <a:gd name="connsiteX52" fmla="*/ 299480 w 607639"/>
                <a:gd name="connsiteY52" fmla="*/ 266714 h 461286"/>
                <a:gd name="connsiteX53" fmla="*/ 307585 w 607639"/>
                <a:gd name="connsiteY53" fmla="*/ 258622 h 461286"/>
                <a:gd name="connsiteX54" fmla="*/ 337075 w 607639"/>
                <a:gd name="connsiteY54" fmla="*/ 110941 h 461286"/>
                <a:gd name="connsiteX55" fmla="*/ 337075 w 607639"/>
                <a:gd name="connsiteY55" fmla="*/ 158055 h 461286"/>
                <a:gd name="connsiteX56" fmla="*/ 501878 w 607639"/>
                <a:gd name="connsiteY56" fmla="*/ 158055 h 461286"/>
                <a:gd name="connsiteX57" fmla="*/ 501878 w 607639"/>
                <a:gd name="connsiteY57" fmla="*/ 110941 h 461286"/>
                <a:gd name="connsiteX58" fmla="*/ 316787 w 607639"/>
                <a:gd name="connsiteY58" fmla="*/ 70495 h 461286"/>
                <a:gd name="connsiteX59" fmla="*/ 522077 w 607639"/>
                <a:gd name="connsiteY59" fmla="*/ 70495 h 461286"/>
                <a:gd name="connsiteX60" fmla="*/ 542366 w 607639"/>
                <a:gd name="connsiteY60" fmla="*/ 90674 h 461286"/>
                <a:gd name="connsiteX61" fmla="*/ 542366 w 607639"/>
                <a:gd name="connsiteY61" fmla="*/ 178233 h 461286"/>
                <a:gd name="connsiteX62" fmla="*/ 522077 w 607639"/>
                <a:gd name="connsiteY62" fmla="*/ 198501 h 461286"/>
                <a:gd name="connsiteX63" fmla="*/ 316787 w 607639"/>
                <a:gd name="connsiteY63" fmla="*/ 198501 h 461286"/>
                <a:gd name="connsiteX64" fmla="*/ 296587 w 607639"/>
                <a:gd name="connsiteY64" fmla="*/ 178233 h 461286"/>
                <a:gd name="connsiteX65" fmla="*/ 296587 w 607639"/>
                <a:gd name="connsiteY65" fmla="*/ 90674 h 461286"/>
                <a:gd name="connsiteX66" fmla="*/ 316787 w 607639"/>
                <a:gd name="connsiteY66" fmla="*/ 70495 h 461286"/>
                <a:gd name="connsiteX67" fmla="*/ 92114 w 607639"/>
                <a:gd name="connsiteY67" fmla="*/ 42205 h 461286"/>
                <a:gd name="connsiteX68" fmla="*/ 40494 w 607639"/>
                <a:gd name="connsiteY68" fmla="*/ 93756 h 461286"/>
                <a:gd name="connsiteX69" fmla="*/ 40494 w 607639"/>
                <a:gd name="connsiteY69" fmla="*/ 367511 h 461286"/>
                <a:gd name="connsiteX70" fmla="*/ 92114 w 607639"/>
                <a:gd name="connsiteY70" fmla="*/ 419062 h 461286"/>
                <a:gd name="connsiteX71" fmla="*/ 143733 w 607639"/>
                <a:gd name="connsiteY71" fmla="*/ 367511 h 461286"/>
                <a:gd name="connsiteX72" fmla="*/ 143733 w 607639"/>
                <a:gd name="connsiteY72" fmla="*/ 93756 h 461286"/>
                <a:gd name="connsiteX73" fmla="*/ 92114 w 607639"/>
                <a:gd name="connsiteY73" fmla="*/ 42205 h 461286"/>
                <a:gd name="connsiteX74" fmla="*/ 271812 w 607639"/>
                <a:gd name="connsiteY74" fmla="*/ 40529 h 461286"/>
                <a:gd name="connsiteX75" fmla="*/ 271812 w 607639"/>
                <a:gd name="connsiteY75" fmla="*/ 420846 h 461286"/>
                <a:gd name="connsiteX76" fmla="*/ 567052 w 607639"/>
                <a:gd name="connsiteY76" fmla="*/ 420846 h 461286"/>
                <a:gd name="connsiteX77" fmla="*/ 567052 w 607639"/>
                <a:gd name="connsiteY77" fmla="*/ 40529 h 461286"/>
                <a:gd name="connsiteX78" fmla="*/ 92114 w 607639"/>
                <a:gd name="connsiteY78" fmla="*/ 1764 h 461286"/>
                <a:gd name="connsiteX79" fmla="*/ 184317 w 607639"/>
                <a:gd name="connsiteY79" fmla="*/ 93756 h 461286"/>
                <a:gd name="connsiteX80" fmla="*/ 184317 w 607639"/>
                <a:gd name="connsiteY80" fmla="*/ 367511 h 461286"/>
                <a:gd name="connsiteX81" fmla="*/ 92114 w 607639"/>
                <a:gd name="connsiteY81" fmla="*/ 459592 h 461286"/>
                <a:gd name="connsiteX82" fmla="*/ 0 w 607639"/>
                <a:gd name="connsiteY82" fmla="*/ 367511 h 461286"/>
                <a:gd name="connsiteX83" fmla="*/ 0 w 607639"/>
                <a:gd name="connsiteY83" fmla="*/ 93756 h 461286"/>
                <a:gd name="connsiteX84" fmla="*/ 92114 w 607639"/>
                <a:gd name="connsiteY84" fmla="*/ 1764 h 461286"/>
                <a:gd name="connsiteX85" fmla="*/ 251608 w 607639"/>
                <a:gd name="connsiteY85" fmla="*/ 0 h 461286"/>
                <a:gd name="connsiteX86" fmla="*/ 587345 w 607639"/>
                <a:gd name="connsiteY86" fmla="*/ 0 h 461286"/>
                <a:gd name="connsiteX87" fmla="*/ 607639 w 607639"/>
                <a:gd name="connsiteY87" fmla="*/ 20265 h 461286"/>
                <a:gd name="connsiteX88" fmla="*/ 607639 w 607639"/>
                <a:gd name="connsiteY88" fmla="*/ 441110 h 461286"/>
                <a:gd name="connsiteX89" fmla="*/ 587345 w 607639"/>
                <a:gd name="connsiteY89" fmla="*/ 461286 h 461286"/>
                <a:gd name="connsiteX90" fmla="*/ 251608 w 607639"/>
                <a:gd name="connsiteY90" fmla="*/ 461286 h 461286"/>
                <a:gd name="connsiteX91" fmla="*/ 231314 w 607639"/>
                <a:gd name="connsiteY91" fmla="*/ 441110 h 461286"/>
                <a:gd name="connsiteX92" fmla="*/ 231314 w 607639"/>
                <a:gd name="connsiteY92" fmla="*/ 20265 h 461286"/>
                <a:gd name="connsiteX93" fmla="*/ 251608 w 607639"/>
                <a:gd name="connsiteY93" fmla="*/ 0 h 461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607639" h="461286">
                  <a:moveTo>
                    <a:pt x="494863" y="351698"/>
                  </a:moveTo>
                  <a:lnTo>
                    <a:pt x="531370" y="351698"/>
                  </a:lnTo>
                  <a:cubicBezTo>
                    <a:pt x="535822" y="351698"/>
                    <a:pt x="539472" y="355339"/>
                    <a:pt x="539472" y="359779"/>
                  </a:cubicBezTo>
                  <a:lnTo>
                    <a:pt x="539472" y="396188"/>
                  </a:lnTo>
                  <a:cubicBezTo>
                    <a:pt x="539472" y="400628"/>
                    <a:pt x="535822" y="404269"/>
                    <a:pt x="531370" y="404269"/>
                  </a:cubicBezTo>
                  <a:lnTo>
                    <a:pt x="494863" y="404269"/>
                  </a:lnTo>
                  <a:cubicBezTo>
                    <a:pt x="490411" y="404269"/>
                    <a:pt x="486760" y="400628"/>
                    <a:pt x="486760" y="396188"/>
                  </a:cubicBezTo>
                  <a:lnTo>
                    <a:pt x="486760" y="359779"/>
                  </a:lnTo>
                  <a:cubicBezTo>
                    <a:pt x="486760" y="355339"/>
                    <a:pt x="490411" y="351698"/>
                    <a:pt x="494863" y="351698"/>
                  </a:cubicBezTo>
                  <a:close/>
                  <a:moveTo>
                    <a:pt x="401222" y="351698"/>
                  </a:moveTo>
                  <a:lnTo>
                    <a:pt x="437729" y="351698"/>
                  </a:lnTo>
                  <a:cubicBezTo>
                    <a:pt x="442181" y="351698"/>
                    <a:pt x="445832" y="355339"/>
                    <a:pt x="445832" y="359779"/>
                  </a:cubicBezTo>
                  <a:lnTo>
                    <a:pt x="445832" y="396188"/>
                  </a:lnTo>
                  <a:cubicBezTo>
                    <a:pt x="445832" y="400628"/>
                    <a:pt x="442181" y="404269"/>
                    <a:pt x="437729" y="404269"/>
                  </a:cubicBezTo>
                  <a:lnTo>
                    <a:pt x="401222" y="404269"/>
                  </a:lnTo>
                  <a:cubicBezTo>
                    <a:pt x="396770" y="404269"/>
                    <a:pt x="393120" y="400628"/>
                    <a:pt x="393120" y="396188"/>
                  </a:cubicBezTo>
                  <a:lnTo>
                    <a:pt x="393120" y="359779"/>
                  </a:lnTo>
                  <a:cubicBezTo>
                    <a:pt x="393120" y="355339"/>
                    <a:pt x="396770" y="351698"/>
                    <a:pt x="401222" y="351698"/>
                  </a:cubicBezTo>
                  <a:close/>
                  <a:moveTo>
                    <a:pt x="307585" y="351698"/>
                  </a:moveTo>
                  <a:lnTo>
                    <a:pt x="344016" y="351698"/>
                  </a:lnTo>
                  <a:cubicBezTo>
                    <a:pt x="348559" y="351698"/>
                    <a:pt x="352122" y="355339"/>
                    <a:pt x="352122" y="359779"/>
                  </a:cubicBezTo>
                  <a:lnTo>
                    <a:pt x="352122" y="396188"/>
                  </a:lnTo>
                  <a:cubicBezTo>
                    <a:pt x="352122" y="400628"/>
                    <a:pt x="348559" y="404269"/>
                    <a:pt x="344016" y="404269"/>
                  </a:cubicBezTo>
                  <a:lnTo>
                    <a:pt x="307585" y="404269"/>
                  </a:lnTo>
                  <a:cubicBezTo>
                    <a:pt x="303043" y="404269"/>
                    <a:pt x="299480" y="400628"/>
                    <a:pt x="299480" y="396188"/>
                  </a:cubicBezTo>
                  <a:lnTo>
                    <a:pt x="299480" y="359779"/>
                  </a:lnTo>
                  <a:cubicBezTo>
                    <a:pt x="299480" y="355339"/>
                    <a:pt x="303043" y="351698"/>
                    <a:pt x="307585" y="351698"/>
                  </a:cubicBezTo>
                  <a:close/>
                  <a:moveTo>
                    <a:pt x="494863" y="258622"/>
                  </a:moveTo>
                  <a:lnTo>
                    <a:pt x="531370" y="258622"/>
                  </a:lnTo>
                  <a:cubicBezTo>
                    <a:pt x="535822" y="258622"/>
                    <a:pt x="539472" y="262268"/>
                    <a:pt x="539472" y="266714"/>
                  </a:cubicBezTo>
                  <a:lnTo>
                    <a:pt x="539472" y="303172"/>
                  </a:lnTo>
                  <a:cubicBezTo>
                    <a:pt x="539472" y="307618"/>
                    <a:pt x="535822" y="311264"/>
                    <a:pt x="531370" y="311264"/>
                  </a:cubicBezTo>
                  <a:lnTo>
                    <a:pt x="494863" y="311264"/>
                  </a:lnTo>
                  <a:cubicBezTo>
                    <a:pt x="490411" y="311264"/>
                    <a:pt x="486760" y="307618"/>
                    <a:pt x="486760" y="303172"/>
                  </a:cubicBezTo>
                  <a:lnTo>
                    <a:pt x="486760" y="266714"/>
                  </a:lnTo>
                  <a:cubicBezTo>
                    <a:pt x="486760" y="262268"/>
                    <a:pt x="490411" y="258622"/>
                    <a:pt x="494863" y="258622"/>
                  </a:cubicBezTo>
                  <a:close/>
                  <a:moveTo>
                    <a:pt x="401222" y="258622"/>
                  </a:moveTo>
                  <a:lnTo>
                    <a:pt x="437729" y="258622"/>
                  </a:lnTo>
                  <a:cubicBezTo>
                    <a:pt x="442181" y="258622"/>
                    <a:pt x="445832" y="262268"/>
                    <a:pt x="445832" y="266714"/>
                  </a:cubicBezTo>
                  <a:lnTo>
                    <a:pt x="445832" y="303172"/>
                  </a:lnTo>
                  <a:cubicBezTo>
                    <a:pt x="445832" y="307618"/>
                    <a:pt x="442181" y="311264"/>
                    <a:pt x="437729" y="311264"/>
                  </a:cubicBezTo>
                  <a:lnTo>
                    <a:pt x="401222" y="311264"/>
                  </a:lnTo>
                  <a:cubicBezTo>
                    <a:pt x="396770" y="311264"/>
                    <a:pt x="393120" y="307618"/>
                    <a:pt x="393120" y="303172"/>
                  </a:cubicBezTo>
                  <a:lnTo>
                    <a:pt x="393120" y="266714"/>
                  </a:lnTo>
                  <a:cubicBezTo>
                    <a:pt x="393120" y="262268"/>
                    <a:pt x="396770" y="258622"/>
                    <a:pt x="401222" y="258622"/>
                  </a:cubicBezTo>
                  <a:close/>
                  <a:moveTo>
                    <a:pt x="307585" y="258622"/>
                  </a:moveTo>
                  <a:lnTo>
                    <a:pt x="344016" y="258622"/>
                  </a:lnTo>
                  <a:cubicBezTo>
                    <a:pt x="348559" y="258622"/>
                    <a:pt x="352122" y="262268"/>
                    <a:pt x="352122" y="266714"/>
                  </a:cubicBezTo>
                  <a:lnTo>
                    <a:pt x="352122" y="303172"/>
                  </a:lnTo>
                  <a:cubicBezTo>
                    <a:pt x="352122" y="307618"/>
                    <a:pt x="348559" y="311264"/>
                    <a:pt x="344016" y="311264"/>
                  </a:cubicBezTo>
                  <a:lnTo>
                    <a:pt x="307585" y="311264"/>
                  </a:lnTo>
                  <a:cubicBezTo>
                    <a:pt x="303043" y="311264"/>
                    <a:pt x="299480" y="307618"/>
                    <a:pt x="299480" y="303172"/>
                  </a:cubicBezTo>
                  <a:lnTo>
                    <a:pt x="299480" y="266714"/>
                  </a:lnTo>
                  <a:cubicBezTo>
                    <a:pt x="299480" y="262268"/>
                    <a:pt x="303043" y="258622"/>
                    <a:pt x="307585" y="258622"/>
                  </a:cubicBezTo>
                  <a:close/>
                  <a:moveTo>
                    <a:pt x="337075" y="110941"/>
                  </a:moveTo>
                  <a:lnTo>
                    <a:pt x="337075" y="158055"/>
                  </a:lnTo>
                  <a:lnTo>
                    <a:pt x="501878" y="158055"/>
                  </a:lnTo>
                  <a:lnTo>
                    <a:pt x="501878" y="110941"/>
                  </a:lnTo>
                  <a:close/>
                  <a:moveTo>
                    <a:pt x="316787" y="70495"/>
                  </a:moveTo>
                  <a:lnTo>
                    <a:pt x="522077" y="70495"/>
                  </a:lnTo>
                  <a:cubicBezTo>
                    <a:pt x="533290" y="70495"/>
                    <a:pt x="542366" y="79473"/>
                    <a:pt x="542366" y="90674"/>
                  </a:cubicBezTo>
                  <a:lnTo>
                    <a:pt x="542366" y="178233"/>
                  </a:lnTo>
                  <a:cubicBezTo>
                    <a:pt x="542366" y="189434"/>
                    <a:pt x="533290" y="198501"/>
                    <a:pt x="522077" y="198501"/>
                  </a:cubicBezTo>
                  <a:lnTo>
                    <a:pt x="316787" y="198501"/>
                  </a:lnTo>
                  <a:cubicBezTo>
                    <a:pt x="305663" y="198501"/>
                    <a:pt x="296587" y="189434"/>
                    <a:pt x="296587" y="178233"/>
                  </a:cubicBezTo>
                  <a:lnTo>
                    <a:pt x="296587" y="90674"/>
                  </a:lnTo>
                  <a:cubicBezTo>
                    <a:pt x="296587" y="79473"/>
                    <a:pt x="305663" y="70495"/>
                    <a:pt x="316787" y="70495"/>
                  </a:cubicBezTo>
                  <a:close/>
                  <a:moveTo>
                    <a:pt x="92114" y="42205"/>
                  </a:moveTo>
                  <a:cubicBezTo>
                    <a:pt x="63634" y="42205"/>
                    <a:pt x="40494" y="65403"/>
                    <a:pt x="40494" y="93756"/>
                  </a:cubicBezTo>
                  <a:lnTo>
                    <a:pt x="40494" y="367511"/>
                  </a:lnTo>
                  <a:cubicBezTo>
                    <a:pt x="40494" y="395953"/>
                    <a:pt x="63634" y="419062"/>
                    <a:pt x="92114" y="419062"/>
                  </a:cubicBezTo>
                  <a:cubicBezTo>
                    <a:pt x="120593" y="419062"/>
                    <a:pt x="143733" y="395953"/>
                    <a:pt x="143733" y="367511"/>
                  </a:cubicBezTo>
                  <a:lnTo>
                    <a:pt x="143733" y="93756"/>
                  </a:lnTo>
                  <a:cubicBezTo>
                    <a:pt x="143733" y="65403"/>
                    <a:pt x="120593" y="42205"/>
                    <a:pt x="92114" y="42205"/>
                  </a:cubicBezTo>
                  <a:close/>
                  <a:moveTo>
                    <a:pt x="271812" y="40529"/>
                  </a:moveTo>
                  <a:lnTo>
                    <a:pt x="271812" y="420846"/>
                  </a:lnTo>
                  <a:lnTo>
                    <a:pt x="567052" y="420846"/>
                  </a:lnTo>
                  <a:lnTo>
                    <a:pt x="567052" y="40529"/>
                  </a:lnTo>
                  <a:close/>
                  <a:moveTo>
                    <a:pt x="92114" y="1764"/>
                  </a:moveTo>
                  <a:cubicBezTo>
                    <a:pt x="142932" y="1764"/>
                    <a:pt x="184317" y="43094"/>
                    <a:pt x="184317" y="93756"/>
                  </a:cubicBezTo>
                  <a:lnTo>
                    <a:pt x="184317" y="367511"/>
                  </a:lnTo>
                  <a:cubicBezTo>
                    <a:pt x="184317" y="418262"/>
                    <a:pt x="142932" y="459592"/>
                    <a:pt x="92114" y="459592"/>
                  </a:cubicBezTo>
                  <a:cubicBezTo>
                    <a:pt x="41295" y="459592"/>
                    <a:pt x="0" y="418262"/>
                    <a:pt x="0" y="367511"/>
                  </a:cubicBezTo>
                  <a:lnTo>
                    <a:pt x="0" y="93756"/>
                  </a:lnTo>
                  <a:cubicBezTo>
                    <a:pt x="0" y="43094"/>
                    <a:pt x="41295" y="1764"/>
                    <a:pt x="92114" y="1764"/>
                  </a:cubicBezTo>
                  <a:close/>
                  <a:moveTo>
                    <a:pt x="251608" y="0"/>
                  </a:moveTo>
                  <a:lnTo>
                    <a:pt x="587345" y="0"/>
                  </a:lnTo>
                  <a:cubicBezTo>
                    <a:pt x="598560" y="0"/>
                    <a:pt x="607639" y="9066"/>
                    <a:pt x="607639" y="20265"/>
                  </a:cubicBezTo>
                  <a:lnTo>
                    <a:pt x="607639" y="441110"/>
                  </a:lnTo>
                  <a:cubicBezTo>
                    <a:pt x="607639" y="452309"/>
                    <a:pt x="598560" y="461286"/>
                    <a:pt x="587345" y="461286"/>
                  </a:cubicBezTo>
                  <a:lnTo>
                    <a:pt x="251608" y="461286"/>
                  </a:lnTo>
                  <a:cubicBezTo>
                    <a:pt x="240393" y="461286"/>
                    <a:pt x="231314" y="452309"/>
                    <a:pt x="231314" y="441110"/>
                  </a:cubicBezTo>
                  <a:lnTo>
                    <a:pt x="231314" y="20265"/>
                  </a:lnTo>
                  <a:cubicBezTo>
                    <a:pt x="231314" y="9066"/>
                    <a:pt x="240393" y="0"/>
                    <a:pt x="2516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文本框 6"/>
            <p:cNvSpPr txBox="1"/>
            <p:nvPr/>
          </p:nvSpPr>
          <p:spPr>
            <a:xfrm>
              <a:off x="5521" y="6206"/>
              <a:ext cx="428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服务目标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521" y="6971"/>
              <a:ext cx="11984" cy="1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客户需求：明确服务旨在满足客户的哪些具体需求或解决客户的哪些问题。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预期成果：阐述服务完成后客户可以获得的预期效果或收益。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>
            <a:off x="10742295" y="-26670"/>
            <a:ext cx="3096260" cy="3096260"/>
          </a:xfrm>
          <a:prstGeom prst="ellips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353945" y="2807970"/>
            <a:ext cx="8415020" cy="1263015"/>
            <a:chOff x="3707" y="4247"/>
            <a:chExt cx="13252" cy="1989"/>
          </a:xfrm>
        </p:grpSpPr>
        <p:sp>
          <p:nvSpPr>
            <p:cNvPr id="9" name="椭圆 8"/>
            <p:cNvSpPr/>
            <p:nvPr/>
          </p:nvSpPr>
          <p:spPr>
            <a:xfrm>
              <a:off x="3707" y="4247"/>
              <a:ext cx="1361" cy="1361"/>
            </a:xfrm>
            <a:prstGeom prst="ellipse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25"/>
            <p:cNvSpPr/>
            <p:nvPr/>
          </p:nvSpPr>
          <p:spPr>
            <a:xfrm>
              <a:off x="4102" y="4654"/>
              <a:ext cx="554" cy="547"/>
            </a:xfrm>
            <a:custGeom>
              <a:avLst/>
              <a:gdLst>
                <a:gd name="connsiteX0" fmla="*/ 481576 w 607554"/>
                <a:gd name="connsiteY0" fmla="*/ 446886 h 598959"/>
                <a:gd name="connsiteX1" fmla="*/ 481576 w 607554"/>
                <a:gd name="connsiteY1" fmla="*/ 503769 h 598959"/>
                <a:gd name="connsiteX2" fmla="*/ 519134 w 607554"/>
                <a:gd name="connsiteY2" fmla="*/ 503769 h 598959"/>
                <a:gd name="connsiteX3" fmla="*/ 519134 w 607554"/>
                <a:gd name="connsiteY3" fmla="*/ 446886 h 598959"/>
                <a:gd name="connsiteX4" fmla="*/ 481576 w 607554"/>
                <a:gd name="connsiteY4" fmla="*/ 270994 h 598959"/>
                <a:gd name="connsiteX5" fmla="*/ 481576 w 607554"/>
                <a:gd name="connsiteY5" fmla="*/ 327877 h 598959"/>
                <a:gd name="connsiteX6" fmla="*/ 519134 w 607554"/>
                <a:gd name="connsiteY6" fmla="*/ 327877 h 598959"/>
                <a:gd name="connsiteX7" fmla="*/ 519134 w 607554"/>
                <a:gd name="connsiteY7" fmla="*/ 270994 h 598959"/>
                <a:gd name="connsiteX8" fmla="*/ 195909 w 607554"/>
                <a:gd name="connsiteY8" fmla="*/ 265961 h 598959"/>
                <a:gd name="connsiteX9" fmla="*/ 358877 w 607554"/>
                <a:gd name="connsiteY9" fmla="*/ 265961 h 598959"/>
                <a:gd name="connsiteX10" fmla="*/ 378725 w 607554"/>
                <a:gd name="connsiteY10" fmla="*/ 285870 h 598959"/>
                <a:gd name="connsiteX11" fmla="*/ 358877 w 607554"/>
                <a:gd name="connsiteY11" fmla="*/ 305689 h 598959"/>
                <a:gd name="connsiteX12" fmla="*/ 195909 w 607554"/>
                <a:gd name="connsiteY12" fmla="*/ 305689 h 598959"/>
                <a:gd name="connsiteX13" fmla="*/ 176061 w 607554"/>
                <a:gd name="connsiteY13" fmla="*/ 285870 h 598959"/>
                <a:gd name="connsiteX14" fmla="*/ 195909 w 607554"/>
                <a:gd name="connsiteY14" fmla="*/ 265961 h 598959"/>
                <a:gd name="connsiteX15" fmla="*/ 195909 w 607554"/>
                <a:gd name="connsiteY15" fmla="*/ 169145 h 598959"/>
                <a:gd name="connsiteX16" fmla="*/ 358877 w 607554"/>
                <a:gd name="connsiteY16" fmla="*/ 169145 h 598959"/>
                <a:gd name="connsiteX17" fmla="*/ 378725 w 607554"/>
                <a:gd name="connsiteY17" fmla="*/ 189053 h 598959"/>
                <a:gd name="connsiteX18" fmla="*/ 358877 w 607554"/>
                <a:gd name="connsiteY18" fmla="*/ 208873 h 598959"/>
                <a:gd name="connsiteX19" fmla="*/ 195909 w 607554"/>
                <a:gd name="connsiteY19" fmla="*/ 208873 h 598959"/>
                <a:gd name="connsiteX20" fmla="*/ 176061 w 607554"/>
                <a:gd name="connsiteY20" fmla="*/ 189053 h 598959"/>
                <a:gd name="connsiteX21" fmla="*/ 195909 w 607554"/>
                <a:gd name="connsiteY21" fmla="*/ 169145 h 598959"/>
                <a:gd name="connsiteX22" fmla="*/ 481576 w 607554"/>
                <a:gd name="connsiteY22" fmla="*/ 95190 h 598959"/>
                <a:gd name="connsiteX23" fmla="*/ 481576 w 607554"/>
                <a:gd name="connsiteY23" fmla="*/ 152073 h 598959"/>
                <a:gd name="connsiteX24" fmla="*/ 552954 w 607554"/>
                <a:gd name="connsiteY24" fmla="*/ 152073 h 598959"/>
                <a:gd name="connsiteX25" fmla="*/ 565858 w 607554"/>
                <a:gd name="connsiteY25" fmla="*/ 123631 h 598959"/>
                <a:gd name="connsiteX26" fmla="*/ 552954 w 607554"/>
                <a:gd name="connsiteY26" fmla="*/ 95190 h 598959"/>
                <a:gd name="connsiteX27" fmla="*/ 118547 w 607554"/>
                <a:gd name="connsiteY27" fmla="*/ 39640 h 598959"/>
                <a:gd name="connsiteX28" fmla="*/ 118547 w 607554"/>
                <a:gd name="connsiteY28" fmla="*/ 559230 h 598959"/>
                <a:gd name="connsiteX29" fmla="*/ 441793 w 607554"/>
                <a:gd name="connsiteY29" fmla="*/ 559230 h 598959"/>
                <a:gd name="connsiteX30" fmla="*/ 441793 w 607554"/>
                <a:gd name="connsiteY30" fmla="*/ 39640 h 598959"/>
                <a:gd name="connsiteX31" fmla="*/ 39783 w 607554"/>
                <a:gd name="connsiteY31" fmla="*/ 39640 h 598959"/>
                <a:gd name="connsiteX32" fmla="*/ 39783 w 607554"/>
                <a:gd name="connsiteY32" fmla="*/ 559230 h 598959"/>
                <a:gd name="connsiteX33" fmla="*/ 78764 w 607554"/>
                <a:gd name="connsiteY33" fmla="*/ 559230 h 598959"/>
                <a:gd name="connsiteX34" fmla="*/ 78764 w 607554"/>
                <a:gd name="connsiteY34" fmla="*/ 39640 h 598959"/>
                <a:gd name="connsiteX35" fmla="*/ 19847 w 607554"/>
                <a:gd name="connsiteY35" fmla="*/ 0 h 598959"/>
                <a:gd name="connsiteX36" fmla="*/ 461729 w 607554"/>
                <a:gd name="connsiteY36" fmla="*/ 0 h 598959"/>
                <a:gd name="connsiteX37" fmla="*/ 481576 w 607554"/>
                <a:gd name="connsiteY37" fmla="*/ 19820 h 598959"/>
                <a:gd name="connsiteX38" fmla="*/ 481576 w 607554"/>
                <a:gd name="connsiteY38" fmla="*/ 55461 h 598959"/>
                <a:gd name="connsiteX39" fmla="*/ 565769 w 607554"/>
                <a:gd name="connsiteY39" fmla="*/ 55461 h 598959"/>
                <a:gd name="connsiteX40" fmla="*/ 583836 w 607554"/>
                <a:gd name="connsiteY40" fmla="*/ 67104 h 598959"/>
                <a:gd name="connsiteX41" fmla="*/ 605819 w 607554"/>
                <a:gd name="connsiteY41" fmla="*/ 115454 h 598959"/>
                <a:gd name="connsiteX42" fmla="*/ 605819 w 607554"/>
                <a:gd name="connsiteY42" fmla="*/ 131808 h 598959"/>
                <a:gd name="connsiteX43" fmla="*/ 583836 w 607554"/>
                <a:gd name="connsiteY43" fmla="*/ 180159 h 598959"/>
                <a:gd name="connsiteX44" fmla="*/ 565769 w 607554"/>
                <a:gd name="connsiteY44" fmla="*/ 191802 h 598959"/>
                <a:gd name="connsiteX45" fmla="*/ 481576 w 607554"/>
                <a:gd name="connsiteY45" fmla="*/ 191802 h 598959"/>
                <a:gd name="connsiteX46" fmla="*/ 481576 w 607554"/>
                <a:gd name="connsiteY46" fmla="*/ 231264 h 598959"/>
                <a:gd name="connsiteX47" fmla="*/ 539070 w 607554"/>
                <a:gd name="connsiteY47" fmla="*/ 231264 h 598959"/>
                <a:gd name="connsiteX48" fmla="*/ 558916 w 607554"/>
                <a:gd name="connsiteY48" fmla="*/ 251173 h 598959"/>
                <a:gd name="connsiteX49" fmla="*/ 558916 w 607554"/>
                <a:gd name="connsiteY49" fmla="*/ 347786 h 598959"/>
                <a:gd name="connsiteX50" fmla="*/ 539070 w 607554"/>
                <a:gd name="connsiteY50" fmla="*/ 367606 h 598959"/>
                <a:gd name="connsiteX51" fmla="*/ 481576 w 607554"/>
                <a:gd name="connsiteY51" fmla="*/ 367606 h 598959"/>
                <a:gd name="connsiteX52" fmla="*/ 481576 w 607554"/>
                <a:gd name="connsiteY52" fmla="*/ 407157 h 598959"/>
                <a:gd name="connsiteX53" fmla="*/ 539070 w 607554"/>
                <a:gd name="connsiteY53" fmla="*/ 407157 h 598959"/>
                <a:gd name="connsiteX54" fmla="*/ 558916 w 607554"/>
                <a:gd name="connsiteY54" fmla="*/ 426977 h 598959"/>
                <a:gd name="connsiteX55" fmla="*/ 558916 w 607554"/>
                <a:gd name="connsiteY55" fmla="*/ 523589 h 598959"/>
                <a:gd name="connsiteX56" fmla="*/ 539070 w 607554"/>
                <a:gd name="connsiteY56" fmla="*/ 543498 h 598959"/>
                <a:gd name="connsiteX57" fmla="*/ 481576 w 607554"/>
                <a:gd name="connsiteY57" fmla="*/ 543498 h 598959"/>
                <a:gd name="connsiteX58" fmla="*/ 481576 w 607554"/>
                <a:gd name="connsiteY58" fmla="*/ 579139 h 598959"/>
                <a:gd name="connsiteX59" fmla="*/ 461729 w 607554"/>
                <a:gd name="connsiteY59" fmla="*/ 598959 h 598959"/>
                <a:gd name="connsiteX60" fmla="*/ 19847 w 607554"/>
                <a:gd name="connsiteY60" fmla="*/ 598959 h 598959"/>
                <a:gd name="connsiteX61" fmla="*/ 0 w 607554"/>
                <a:gd name="connsiteY61" fmla="*/ 579139 h 598959"/>
                <a:gd name="connsiteX62" fmla="*/ 0 w 607554"/>
                <a:gd name="connsiteY62" fmla="*/ 19820 h 598959"/>
                <a:gd name="connsiteX63" fmla="*/ 19847 w 607554"/>
                <a:gd name="connsiteY63" fmla="*/ 0 h 598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7554" h="598959">
                  <a:moveTo>
                    <a:pt x="481576" y="446886"/>
                  </a:moveTo>
                  <a:lnTo>
                    <a:pt x="481576" y="503769"/>
                  </a:lnTo>
                  <a:lnTo>
                    <a:pt x="519134" y="503769"/>
                  </a:lnTo>
                  <a:lnTo>
                    <a:pt x="519134" y="446886"/>
                  </a:lnTo>
                  <a:close/>
                  <a:moveTo>
                    <a:pt x="481576" y="270994"/>
                  </a:moveTo>
                  <a:lnTo>
                    <a:pt x="481576" y="327877"/>
                  </a:lnTo>
                  <a:lnTo>
                    <a:pt x="519134" y="327877"/>
                  </a:lnTo>
                  <a:lnTo>
                    <a:pt x="519134" y="270994"/>
                  </a:lnTo>
                  <a:close/>
                  <a:moveTo>
                    <a:pt x="195909" y="265961"/>
                  </a:moveTo>
                  <a:lnTo>
                    <a:pt x="358877" y="265961"/>
                  </a:lnTo>
                  <a:cubicBezTo>
                    <a:pt x="369825" y="265961"/>
                    <a:pt x="378725" y="274849"/>
                    <a:pt x="378725" y="285870"/>
                  </a:cubicBezTo>
                  <a:cubicBezTo>
                    <a:pt x="378725" y="296801"/>
                    <a:pt x="369825" y="305689"/>
                    <a:pt x="358877" y="305689"/>
                  </a:cubicBezTo>
                  <a:lnTo>
                    <a:pt x="195909" y="305689"/>
                  </a:lnTo>
                  <a:cubicBezTo>
                    <a:pt x="184962" y="305689"/>
                    <a:pt x="176061" y="296801"/>
                    <a:pt x="176061" y="285870"/>
                  </a:cubicBezTo>
                  <a:cubicBezTo>
                    <a:pt x="176061" y="274849"/>
                    <a:pt x="184962" y="265961"/>
                    <a:pt x="195909" y="265961"/>
                  </a:cubicBezTo>
                  <a:close/>
                  <a:moveTo>
                    <a:pt x="195909" y="169145"/>
                  </a:moveTo>
                  <a:lnTo>
                    <a:pt x="358877" y="169145"/>
                  </a:lnTo>
                  <a:cubicBezTo>
                    <a:pt x="369825" y="169145"/>
                    <a:pt x="378725" y="178033"/>
                    <a:pt x="378725" y="189053"/>
                  </a:cubicBezTo>
                  <a:cubicBezTo>
                    <a:pt x="378725" y="199985"/>
                    <a:pt x="369825" y="208873"/>
                    <a:pt x="358877" y="208873"/>
                  </a:cubicBezTo>
                  <a:lnTo>
                    <a:pt x="195909" y="208873"/>
                  </a:lnTo>
                  <a:cubicBezTo>
                    <a:pt x="184962" y="208873"/>
                    <a:pt x="176061" y="199985"/>
                    <a:pt x="176061" y="189053"/>
                  </a:cubicBezTo>
                  <a:cubicBezTo>
                    <a:pt x="176061" y="178033"/>
                    <a:pt x="184962" y="169145"/>
                    <a:pt x="195909" y="169145"/>
                  </a:cubicBezTo>
                  <a:close/>
                  <a:moveTo>
                    <a:pt x="481576" y="95190"/>
                  </a:moveTo>
                  <a:lnTo>
                    <a:pt x="481576" y="152073"/>
                  </a:lnTo>
                  <a:lnTo>
                    <a:pt x="552954" y="152073"/>
                  </a:lnTo>
                  <a:lnTo>
                    <a:pt x="565858" y="123631"/>
                  </a:lnTo>
                  <a:lnTo>
                    <a:pt x="552954" y="95190"/>
                  </a:lnTo>
                  <a:close/>
                  <a:moveTo>
                    <a:pt x="118547" y="39640"/>
                  </a:moveTo>
                  <a:lnTo>
                    <a:pt x="118547" y="559230"/>
                  </a:lnTo>
                  <a:lnTo>
                    <a:pt x="441793" y="559230"/>
                  </a:lnTo>
                  <a:lnTo>
                    <a:pt x="441793" y="39640"/>
                  </a:lnTo>
                  <a:close/>
                  <a:moveTo>
                    <a:pt x="39783" y="39640"/>
                  </a:moveTo>
                  <a:lnTo>
                    <a:pt x="39783" y="559230"/>
                  </a:lnTo>
                  <a:lnTo>
                    <a:pt x="78764" y="559230"/>
                  </a:lnTo>
                  <a:lnTo>
                    <a:pt x="78764" y="39640"/>
                  </a:lnTo>
                  <a:close/>
                  <a:moveTo>
                    <a:pt x="19847" y="0"/>
                  </a:moveTo>
                  <a:lnTo>
                    <a:pt x="461729" y="0"/>
                  </a:lnTo>
                  <a:cubicBezTo>
                    <a:pt x="472676" y="0"/>
                    <a:pt x="481576" y="8888"/>
                    <a:pt x="481576" y="19820"/>
                  </a:cubicBezTo>
                  <a:lnTo>
                    <a:pt x="481576" y="55461"/>
                  </a:lnTo>
                  <a:lnTo>
                    <a:pt x="565769" y="55461"/>
                  </a:lnTo>
                  <a:cubicBezTo>
                    <a:pt x="573512" y="55461"/>
                    <a:pt x="580632" y="59994"/>
                    <a:pt x="583836" y="67104"/>
                  </a:cubicBezTo>
                  <a:lnTo>
                    <a:pt x="605819" y="115454"/>
                  </a:lnTo>
                  <a:cubicBezTo>
                    <a:pt x="608133" y="120609"/>
                    <a:pt x="608133" y="126653"/>
                    <a:pt x="605819" y="131808"/>
                  </a:cubicBezTo>
                  <a:lnTo>
                    <a:pt x="583836" y="180159"/>
                  </a:lnTo>
                  <a:cubicBezTo>
                    <a:pt x="580632" y="187269"/>
                    <a:pt x="573512" y="191802"/>
                    <a:pt x="565769" y="191802"/>
                  </a:cubicBezTo>
                  <a:lnTo>
                    <a:pt x="481576" y="191802"/>
                  </a:lnTo>
                  <a:lnTo>
                    <a:pt x="481576" y="231264"/>
                  </a:lnTo>
                  <a:lnTo>
                    <a:pt x="539070" y="231264"/>
                  </a:lnTo>
                  <a:cubicBezTo>
                    <a:pt x="550017" y="231264"/>
                    <a:pt x="558916" y="240152"/>
                    <a:pt x="558916" y="251173"/>
                  </a:cubicBezTo>
                  <a:lnTo>
                    <a:pt x="558916" y="347786"/>
                  </a:lnTo>
                  <a:cubicBezTo>
                    <a:pt x="558916" y="358718"/>
                    <a:pt x="550017" y="367606"/>
                    <a:pt x="539070" y="367606"/>
                  </a:cubicBezTo>
                  <a:lnTo>
                    <a:pt x="481576" y="367606"/>
                  </a:lnTo>
                  <a:lnTo>
                    <a:pt x="481576" y="407157"/>
                  </a:lnTo>
                  <a:lnTo>
                    <a:pt x="539070" y="407157"/>
                  </a:lnTo>
                  <a:cubicBezTo>
                    <a:pt x="550017" y="407157"/>
                    <a:pt x="558916" y="416045"/>
                    <a:pt x="558916" y="426977"/>
                  </a:cubicBezTo>
                  <a:lnTo>
                    <a:pt x="558916" y="523589"/>
                  </a:lnTo>
                  <a:cubicBezTo>
                    <a:pt x="558916" y="534610"/>
                    <a:pt x="550017" y="543498"/>
                    <a:pt x="539070" y="543498"/>
                  </a:cubicBezTo>
                  <a:lnTo>
                    <a:pt x="481576" y="543498"/>
                  </a:lnTo>
                  <a:lnTo>
                    <a:pt x="481576" y="579139"/>
                  </a:lnTo>
                  <a:cubicBezTo>
                    <a:pt x="481576" y="590071"/>
                    <a:pt x="472676" y="598959"/>
                    <a:pt x="461729" y="598959"/>
                  </a:cubicBezTo>
                  <a:lnTo>
                    <a:pt x="19847" y="598959"/>
                  </a:lnTo>
                  <a:cubicBezTo>
                    <a:pt x="8900" y="598959"/>
                    <a:pt x="0" y="590071"/>
                    <a:pt x="0" y="579139"/>
                  </a:cubicBezTo>
                  <a:lnTo>
                    <a:pt x="0" y="19820"/>
                  </a:lnTo>
                  <a:cubicBezTo>
                    <a:pt x="0" y="8888"/>
                    <a:pt x="8900" y="0"/>
                    <a:pt x="1984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文本框 6"/>
            <p:cNvSpPr txBox="1"/>
            <p:nvPr/>
          </p:nvSpPr>
          <p:spPr>
            <a:xfrm>
              <a:off x="5461" y="4247"/>
              <a:ext cx="428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服务内容（流程）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461" y="5012"/>
              <a:ext cx="11498" cy="1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具体步骤：详细介绍服务的整个过程，列出关键步骤。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时间线与进度：每个步骤大致需要的时间以及整体服务预计的完成时间。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353945" y="1452880"/>
            <a:ext cx="7139940" cy="1263015"/>
            <a:chOff x="3707" y="2288"/>
            <a:chExt cx="11244" cy="1989"/>
          </a:xfrm>
        </p:grpSpPr>
        <p:sp>
          <p:nvSpPr>
            <p:cNvPr id="6" name="椭圆 5"/>
            <p:cNvSpPr/>
            <p:nvPr/>
          </p:nvSpPr>
          <p:spPr>
            <a:xfrm>
              <a:off x="3707" y="2288"/>
              <a:ext cx="1361" cy="1361"/>
            </a:xfrm>
            <a:prstGeom prst="ellipse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24"/>
            <p:cNvSpPr/>
            <p:nvPr/>
          </p:nvSpPr>
          <p:spPr>
            <a:xfrm>
              <a:off x="4119" y="2692"/>
              <a:ext cx="537" cy="554"/>
            </a:xfrm>
            <a:custGeom>
              <a:avLst/>
              <a:gdLst>
                <a:gd name="T0" fmla="*/ 614 w 834"/>
                <a:gd name="T1" fmla="*/ 393 h 862"/>
                <a:gd name="T2" fmla="*/ 548 w 834"/>
                <a:gd name="T3" fmla="*/ 370 h 862"/>
                <a:gd name="T4" fmla="*/ 551 w 834"/>
                <a:gd name="T5" fmla="*/ 312 h 862"/>
                <a:gd name="T6" fmla="*/ 627 w 834"/>
                <a:gd name="T7" fmla="*/ 313 h 862"/>
                <a:gd name="T8" fmla="*/ 615 w 834"/>
                <a:gd name="T9" fmla="*/ 345 h 862"/>
                <a:gd name="T10" fmla="*/ 587 w 834"/>
                <a:gd name="T11" fmla="*/ 324 h 862"/>
                <a:gd name="T12" fmla="*/ 563 w 834"/>
                <a:gd name="T13" fmla="*/ 342 h 862"/>
                <a:gd name="T14" fmla="*/ 596 w 834"/>
                <a:gd name="T15" fmla="*/ 359 h 862"/>
                <a:gd name="T16" fmla="*/ 646 w 834"/>
                <a:gd name="T17" fmla="*/ 402 h 862"/>
                <a:gd name="T18" fmla="*/ 590 w 834"/>
                <a:gd name="T19" fmla="*/ 444 h 862"/>
                <a:gd name="T20" fmla="*/ 534 w 834"/>
                <a:gd name="T21" fmla="*/ 398 h 862"/>
                <a:gd name="T22" fmla="*/ 570 w 834"/>
                <a:gd name="T23" fmla="*/ 415 h 862"/>
                <a:gd name="T24" fmla="*/ 612 w 834"/>
                <a:gd name="T25" fmla="*/ 416 h 862"/>
                <a:gd name="T26" fmla="*/ 403 w 834"/>
                <a:gd name="T27" fmla="*/ 440 h 862"/>
                <a:gd name="T28" fmla="*/ 437 w 834"/>
                <a:gd name="T29" fmla="*/ 333 h 862"/>
                <a:gd name="T30" fmla="*/ 473 w 834"/>
                <a:gd name="T31" fmla="*/ 440 h 862"/>
                <a:gd name="T32" fmla="*/ 524 w 834"/>
                <a:gd name="T33" fmla="*/ 304 h 862"/>
                <a:gd name="T34" fmla="*/ 496 w 834"/>
                <a:gd name="T35" fmla="*/ 304 h 862"/>
                <a:gd name="T36" fmla="*/ 473 w 834"/>
                <a:gd name="T37" fmla="*/ 403 h 862"/>
                <a:gd name="T38" fmla="*/ 438 w 834"/>
                <a:gd name="T39" fmla="*/ 304 h 862"/>
                <a:gd name="T40" fmla="*/ 404 w 834"/>
                <a:gd name="T41" fmla="*/ 404 h 862"/>
                <a:gd name="T42" fmla="*/ 366 w 834"/>
                <a:gd name="T43" fmla="*/ 304 h 862"/>
                <a:gd name="T44" fmla="*/ 389 w 834"/>
                <a:gd name="T45" fmla="*/ 440 h 862"/>
                <a:gd name="T46" fmla="*/ 340 w 834"/>
                <a:gd name="T47" fmla="*/ 428 h 862"/>
                <a:gd name="T48" fmla="*/ 265 w 834"/>
                <a:gd name="T49" fmla="*/ 416 h 862"/>
                <a:gd name="T50" fmla="*/ 331 w 834"/>
                <a:gd name="T51" fmla="*/ 381 h 862"/>
                <a:gd name="T52" fmla="*/ 331 w 834"/>
                <a:gd name="T53" fmla="*/ 357 h 862"/>
                <a:gd name="T54" fmla="*/ 265 w 834"/>
                <a:gd name="T55" fmla="*/ 328 h 862"/>
                <a:gd name="T56" fmla="*/ 336 w 834"/>
                <a:gd name="T57" fmla="*/ 316 h 862"/>
                <a:gd name="T58" fmla="*/ 236 w 834"/>
                <a:gd name="T59" fmla="*/ 304 h 862"/>
                <a:gd name="T60" fmla="*/ 340 w 834"/>
                <a:gd name="T61" fmla="*/ 440 h 862"/>
                <a:gd name="T62" fmla="*/ 340 w 834"/>
                <a:gd name="T63" fmla="*/ 428 h 862"/>
                <a:gd name="T64" fmla="*/ 98 w 834"/>
                <a:gd name="T65" fmla="*/ 440 h 862"/>
                <a:gd name="T66" fmla="*/ 125 w 834"/>
                <a:gd name="T67" fmla="*/ 440 h 862"/>
                <a:gd name="T68" fmla="*/ 181 w 834"/>
                <a:gd name="T69" fmla="*/ 440 h 862"/>
                <a:gd name="T70" fmla="*/ 209 w 834"/>
                <a:gd name="T71" fmla="*/ 440 h 862"/>
                <a:gd name="T72" fmla="*/ 196 w 834"/>
                <a:gd name="T73" fmla="*/ 304 h 862"/>
                <a:gd name="T74" fmla="*/ 182 w 834"/>
                <a:gd name="T75" fmla="*/ 400 h 862"/>
                <a:gd name="T76" fmla="*/ 113 w 834"/>
                <a:gd name="T77" fmla="*/ 304 h 862"/>
                <a:gd name="T78" fmla="*/ 834 w 834"/>
                <a:gd name="T79" fmla="*/ 0 h 862"/>
                <a:gd name="T80" fmla="*/ 743 w 834"/>
                <a:gd name="T81" fmla="*/ 555 h 862"/>
                <a:gd name="T82" fmla="*/ 551 w 834"/>
                <a:gd name="T83" fmla="*/ 643 h 862"/>
                <a:gd name="T84" fmla="*/ 420 w 834"/>
                <a:gd name="T85" fmla="*/ 772 h 862"/>
                <a:gd name="T86" fmla="*/ 329 w 834"/>
                <a:gd name="T87" fmla="*/ 643 h 862"/>
                <a:gd name="T88" fmla="*/ 0 w 834"/>
                <a:gd name="T89" fmla="*/ 88 h 862"/>
                <a:gd name="T90" fmla="*/ 91 w 834"/>
                <a:gd name="T91" fmla="*/ 0 h 862"/>
                <a:gd name="T92" fmla="*/ 707 w 834"/>
                <a:gd name="T93" fmla="*/ 125 h 862"/>
                <a:gd name="T94" fmla="*/ 109 w 834"/>
                <a:gd name="T95" fmla="*/ 125 h 862"/>
                <a:gd name="T96" fmla="*/ 37 w 834"/>
                <a:gd name="T97" fmla="*/ 125 h 862"/>
                <a:gd name="T98" fmla="*/ 366 w 834"/>
                <a:gd name="T99" fmla="*/ 606 h 862"/>
                <a:gd name="T100" fmla="*/ 420 w 834"/>
                <a:gd name="T101" fmla="*/ 720 h 862"/>
                <a:gd name="T102" fmla="*/ 456 w 834"/>
                <a:gd name="T103" fmla="*/ 683 h 862"/>
                <a:gd name="T104" fmla="*/ 536 w 834"/>
                <a:gd name="T105" fmla="*/ 606 h 862"/>
                <a:gd name="T106" fmla="*/ 587 w 834"/>
                <a:gd name="T107" fmla="*/ 606 h 862"/>
                <a:gd name="T108" fmla="*/ 707 w 834"/>
                <a:gd name="T109" fmla="*/ 554 h 862"/>
                <a:gd name="T110" fmla="*/ 707 w 834"/>
                <a:gd name="T111" fmla="*/ 518 h 862"/>
                <a:gd name="T112" fmla="*/ 707 w 834"/>
                <a:gd name="T113" fmla="*/ 125 h 862"/>
                <a:gd name="T114" fmla="*/ 127 w 834"/>
                <a:gd name="T115" fmla="*/ 37 h 862"/>
                <a:gd name="T116" fmla="*/ 743 w 834"/>
                <a:gd name="T117" fmla="*/ 88 h 862"/>
                <a:gd name="T118" fmla="*/ 798 w 834"/>
                <a:gd name="T119" fmla="*/ 518 h 862"/>
                <a:gd name="T120" fmla="*/ 798 w 834"/>
                <a:gd name="T121" fmla="*/ 37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4" h="862">
                  <a:moveTo>
                    <a:pt x="619" y="404"/>
                  </a:moveTo>
                  <a:cubicBezTo>
                    <a:pt x="619" y="399"/>
                    <a:pt x="617" y="395"/>
                    <a:pt x="614" y="393"/>
                  </a:cubicBezTo>
                  <a:cubicBezTo>
                    <a:pt x="610" y="390"/>
                    <a:pt x="603" y="388"/>
                    <a:pt x="591" y="385"/>
                  </a:cubicBezTo>
                  <a:cubicBezTo>
                    <a:pt x="569" y="380"/>
                    <a:pt x="555" y="375"/>
                    <a:pt x="548" y="370"/>
                  </a:cubicBezTo>
                  <a:cubicBezTo>
                    <a:pt x="540" y="364"/>
                    <a:pt x="537" y="355"/>
                    <a:pt x="537" y="344"/>
                  </a:cubicBezTo>
                  <a:cubicBezTo>
                    <a:pt x="537" y="330"/>
                    <a:pt x="541" y="320"/>
                    <a:pt x="551" y="312"/>
                  </a:cubicBezTo>
                  <a:cubicBezTo>
                    <a:pt x="561" y="304"/>
                    <a:pt x="573" y="300"/>
                    <a:pt x="590" y="300"/>
                  </a:cubicBezTo>
                  <a:cubicBezTo>
                    <a:pt x="605" y="300"/>
                    <a:pt x="617" y="305"/>
                    <a:pt x="627" y="313"/>
                  </a:cubicBezTo>
                  <a:cubicBezTo>
                    <a:pt x="637" y="321"/>
                    <a:pt x="642" y="331"/>
                    <a:pt x="643" y="345"/>
                  </a:cubicBezTo>
                  <a:lnTo>
                    <a:pt x="615" y="345"/>
                  </a:lnTo>
                  <a:cubicBezTo>
                    <a:pt x="615" y="339"/>
                    <a:pt x="612" y="333"/>
                    <a:pt x="607" y="330"/>
                  </a:cubicBezTo>
                  <a:cubicBezTo>
                    <a:pt x="601" y="326"/>
                    <a:pt x="595" y="324"/>
                    <a:pt x="587" y="324"/>
                  </a:cubicBezTo>
                  <a:cubicBezTo>
                    <a:pt x="579" y="324"/>
                    <a:pt x="574" y="325"/>
                    <a:pt x="570" y="329"/>
                  </a:cubicBezTo>
                  <a:cubicBezTo>
                    <a:pt x="565" y="332"/>
                    <a:pt x="563" y="336"/>
                    <a:pt x="563" y="342"/>
                  </a:cubicBezTo>
                  <a:cubicBezTo>
                    <a:pt x="563" y="346"/>
                    <a:pt x="566" y="349"/>
                    <a:pt x="570" y="351"/>
                  </a:cubicBezTo>
                  <a:cubicBezTo>
                    <a:pt x="574" y="354"/>
                    <a:pt x="583" y="356"/>
                    <a:pt x="596" y="359"/>
                  </a:cubicBezTo>
                  <a:cubicBezTo>
                    <a:pt x="616" y="364"/>
                    <a:pt x="630" y="369"/>
                    <a:pt x="636" y="375"/>
                  </a:cubicBezTo>
                  <a:cubicBezTo>
                    <a:pt x="643" y="380"/>
                    <a:pt x="646" y="390"/>
                    <a:pt x="646" y="402"/>
                  </a:cubicBezTo>
                  <a:cubicBezTo>
                    <a:pt x="646" y="415"/>
                    <a:pt x="641" y="425"/>
                    <a:pt x="631" y="433"/>
                  </a:cubicBezTo>
                  <a:cubicBezTo>
                    <a:pt x="621" y="440"/>
                    <a:pt x="607" y="444"/>
                    <a:pt x="590" y="444"/>
                  </a:cubicBezTo>
                  <a:cubicBezTo>
                    <a:pt x="573" y="444"/>
                    <a:pt x="560" y="440"/>
                    <a:pt x="550" y="432"/>
                  </a:cubicBezTo>
                  <a:cubicBezTo>
                    <a:pt x="540" y="424"/>
                    <a:pt x="535" y="413"/>
                    <a:pt x="534" y="398"/>
                  </a:cubicBezTo>
                  <a:lnTo>
                    <a:pt x="562" y="398"/>
                  </a:lnTo>
                  <a:cubicBezTo>
                    <a:pt x="562" y="405"/>
                    <a:pt x="565" y="411"/>
                    <a:pt x="570" y="415"/>
                  </a:cubicBezTo>
                  <a:cubicBezTo>
                    <a:pt x="575" y="419"/>
                    <a:pt x="581" y="421"/>
                    <a:pt x="590" y="421"/>
                  </a:cubicBezTo>
                  <a:cubicBezTo>
                    <a:pt x="599" y="421"/>
                    <a:pt x="606" y="419"/>
                    <a:pt x="612" y="416"/>
                  </a:cubicBezTo>
                  <a:cubicBezTo>
                    <a:pt x="617" y="413"/>
                    <a:pt x="619" y="409"/>
                    <a:pt x="619" y="404"/>
                  </a:cubicBezTo>
                  <a:close/>
                  <a:moveTo>
                    <a:pt x="403" y="440"/>
                  </a:moveTo>
                  <a:lnTo>
                    <a:pt x="416" y="440"/>
                  </a:lnTo>
                  <a:lnTo>
                    <a:pt x="437" y="333"/>
                  </a:lnTo>
                  <a:lnTo>
                    <a:pt x="459" y="440"/>
                  </a:lnTo>
                  <a:lnTo>
                    <a:pt x="473" y="440"/>
                  </a:lnTo>
                  <a:lnTo>
                    <a:pt x="487" y="440"/>
                  </a:lnTo>
                  <a:lnTo>
                    <a:pt x="524" y="304"/>
                  </a:lnTo>
                  <a:lnTo>
                    <a:pt x="510" y="304"/>
                  </a:lnTo>
                  <a:lnTo>
                    <a:pt x="496" y="304"/>
                  </a:lnTo>
                  <a:lnTo>
                    <a:pt x="473" y="403"/>
                  </a:lnTo>
                  <a:lnTo>
                    <a:pt x="473" y="403"/>
                  </a:lnTo>
                  <a:lnTo>
                    <a:pt x="453" y="304"/>
                  </a:lnTo>
                  <a:lnTo>
                    <a:pt x="438" y="304"/>
                  </a:lnTo>
                  <a:lnTo>
                    <a:pt x="423" y="304"/>
                  </a:lnTo>
                  <a:lnTo>
                    <a:pt x="404" y="404"/>
                  </a:lnTo>
                  <a:lnTo>
                    <a:pt x="381" y="304"/>
                  </a:lnTo>
                  <a:lnTo>
                    <a:pt x="366" y="304"/>
                  </a:lnTo>
                  <a:lnTo>
                    <a:pt x="351" y="304"/>
                  </a:lnTo>
                  <a:lnTo>
                    <a:pt x="389" y="440"/>
                  </a:lnTo>
                  <a:lnTo>
                    <a:pt x="403" y="440"/>
                  </a:lnTo>
                  <a:close/>
                  <a:moveTo>
                    <a:pt x="340" y="428"/>
                  </a:moveTo>
                  <a:lnTo>
                    <a:pt x="340" y="416"/>
                  </a:lnTo>
                  <a:lnTo>
                    <a:pt x="265" y="416"/>
                  </a:lnTo>
                  <a:lnTo>
                    <a:pt x="265" y="381"/>
                  </a:lnTo>
                  <a:lnTo>
                    <a:pt x="331" y="381"/>
                  </a:lnTo>
                  <a:lnTo>
                    <a:pt x="331" y="369"/>
                  </a:lnTo>
                  <a:lnTo>
                    <a:pt x="331" y="357"/>
                  </a:lnTo>
                  <a:lnTo>
                    <a:pt x="265" y="357"/>
                  </a:lnTo>
                  <a:lnTo>
                    <a:pt x="265" y="328"/>
                  </a:lnTo>
                  <a:lnTo>
                    <a:pt x="336" y="328"/>
                  </a:lnTo>
                  <a:lnTo>
                    <a:pt x="336" y="316"/>
                  </a:lnTo>
                  <a:lnTo>
                    <a:pt x="336" y="304"/>
                  </a:lnTo>
                  <a:lnTo>
                    <a:pt x="236" y="304"/>
                  </a:lnTo>
                  <a:lnTo>
                    <a:pt x="236" y="440"/>
                  </a:lnTo>
                  <a:lnTo>
                    <a:pt x="340" y="440"/>
                  </a:lnTo>
                  <a:lnTo>
                    <a:pt x="340" y="428"/>
                  </a:lnTo>
                  <a:lnTo>
                    <a:pt x="340" y="428"/>
                  </a:lnTo>
                  <a:close/>
                  <a:moveTo>
                    <a:pt x="98" y="304"/>
                  </a:moveTo>
                  <a:lnTo>
                    <a:pt x="98" y="440"/>
                  </a:lnTo>
                  <a:lnTo>
                    <a:pt x="111" y="440"/>
                  </a:lnTo>
                  <a:lnTo>
                    <a:pt x="125" y="440"/>
                  </a:lnTo>
                  <a:lnTo>
                    <a:pt x="125" y="342"/>
                  </a:lnTo>
                  <a:lnTo>
                    <a:pt x="181" y="440"/>
                  </a:lnTo>
                  <a:lnTo>
                    <a:pt x="195" y="440"/>
                  </a:lnTo>
                  <a:lnTo>
                    <a:pt x="209" y="440"/>
                  </a:lnTo>
                  <a:lnTo>
                    <a:pt x="209" y="304"/>
                  </a:lnTo>
                  <a:lnTo>
                    <a:pt x="196" y="304"/>
                  </a:lnTo>
                  <a:lnTo>
                    <a:pt x="182" y="304"/>
                  </a:lnTo>
                  <a:lnTo>
                    <a:pt x="182" y="400"/>
                  </a:lnTo>
                  <a:lnTo>
                    <a:pt x="128" y="304"/>
                  </a:lnTo>
                  <a:lnTo>
                    <a:pt x="113" y="304"/>
                  </a:lnTo>
                  <a:lnTo>
                    <a:pt x="98" y="304"/>
                  </a:lnTo>
                  <a:close/>
                  <a:moveTo>
                    <a:pt x="834" y="0"/>
                  </a:moveTo>
                  <a:lnTo>
                    <a:pt x="834" y="555"/>
                  </a:lnTo>
                  <a:lnTo>
                    <a:pt x="743" y="555"/>
                  </a:lnTo>
                  <a:lnTo>
                    <a:pt x="743" y="643"/>
                  </a:lnTo>
                  <a:lnTo>
                    <a:pt x="551" y="643"/>
                  </a:lnTo>
                  <a:lnTo>
                    <a:pt x="420" y="774"/>
                  </a:lnTo>
                  <a:lnTo>
                    <a:pt x="420" y="772"/>
                  </a:lnTo>
                  <a:lnTo>
                    <a:pt x="329" y="862"/>
                  </a:lnTo>
                  <a:lnTo>
                    <a:pt x="329" y="643"/>
                  </a:lnTo>
                  <a:lnTo>
                    <a:pt x="0" y="643"/>
                  </a:lnTo>
                  <a:lnTo>
                    <a:pt x="0" y="88"/>
                  </a:lnTo>
                  <a:lnTo>
                    <a:pt x="91" y="88"/>
                  </a:lnTo>
                  <a:lnTo>
                    <a:pt x="91" y="0"/>
                  </a:lnTo>
                  <a:lnTo>
                    <a:pt x="834" y="0"/>
                  </a:lnTo>
                  <a:close/>
                  <a:moveTo>
                    <a:pt x="707" y="125"/>
                  </a:moveTo>
                  <a:lnTo>
                    <a:pt x="127" y="125"/>
                  </a:lnTo>
                  <a:lnTo>
                    <a:pt x="109" y="125"/>
                  </a:lnTo>
                  <a:lnTo>
                    <a:pt x="91" y="125"/>
                  </a:lnTo>
                  <a:lnTo>
                    <a:pt x="37" y="125"/>
                  </a:lnTo>
                  <a:lnTo>
                    <a:pt x="37" y="606"/>
                  </a:lnTo>
                  <a:lnTo>
                    <a:pt x="366" y="606"/>
                  </a:lnTo>
                  <a:lnTo>
                    <a:pt x="366" y="774"/>
                  </a:lnTo>
                  <a:lnTo>
                    <a:pt x="420" y="720"/>
                  </a:lnTo>
                  <a:lnTo>
                    <a:pt x="438" y="702"/>
                  </a:lnTo>
                  <a:lnTo>
                    <a:pt x="456" y="683"/>
                  </a:lnTo>
                  <a:lnTo>
                    <a:pt x="533" y="606"/>
                  </a:lnTo>
                  <a:lnTo>
                    <a:pt x="536" y="606"/>
                  </a:lnTo>
                  <a:lnTo>
                    <a:pt x="561" y="606"/>
                  </a:lnTo>
                  <a:lnTo>
                    <a:pt x="587" y="606"/>
                  </a:lnTo>
                  <a:lnTo>
                    <a:pt x="707" y="606"/>
                  </a:lnTo>
                  <a:lnTo>
                    <a:pt x="707" y="554"/>
                  </a:lnTo>
                  <a:lnTo>
                    <a:pt x="707" y="536"/>
                  </a:lnTo>
                  <a:lnTo>
                    <a:pt x="707" y="518"/>
                  </a:lnTo>
                  <a:lnTo>
                    <a:pt x="707" y="125"/>
                  </a:lnTo>
                  <a:lnTo>
                    <a:pt x="707" y="125"/>
                  </a:lnTo>
                  <a:close/>
                  <a:moveTo>
                    <a:pt x="798" y="37"/>
                  </a:moveTo>
                  <a:lnTo>
                    <a:pt x="127" y="37"/>
                  </a:lnTo>
                  <a:lnTo>
                    <a:pt x="127" y="88"/>
                  </a:lnTo>
                  <a:lnTo>
                    <a:pt x="743" y="88"/>
                  </a:lnTo>
                  <a:lnTo>
                    <a:pt x="743" y="518"/>
                  </a:lnTo>
                  <a:lnTo>
                    <a:pt x="798" y="518"/>
                  </a:lnTo>
                  <a:lnTo>
                    <a:pt x="798" y="37"/>
                  </a:lnTo>
                  <a:lnTo>
                    <a:pt x="798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文本框 6"/>
            <p:cNvSpPr txBox="1"/>
            <p:nvPr/>
          </p:nvSpPr>
          <p:spPr>
            <a:xfrm>
              <a:off x="5521" y="2288"/>
              <a:ext cx="428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服务名称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5521" y="3053"/>
              <a:ext cx="9430" cy="1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清晰命名：为服务提供一个简洁、明确且容易记忆的名称。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定位说明：简要说明服务定位。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3863975" y="621030"/>
            <a:ext cx="39370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服务介绍的四大要素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353945" y="5518150"/>
            <a:ext cx="7139940" cy="864235"/>
            <a:chOff x="3771" y="8347"/>
            <a:chExt cx="11244" cy="1361"/>
          </a:xfrm>
        </p:grpSpPr>
        <p:sp>
          <p:nvSpPr>
            <p:cNvPr id="10" name="椭圆 9"/>
            <p:cNvSpPr/>
            <p:nvPr>
              <p:custDataLst>
                <p:tags r:id="rId3"/>
              </p:custDataLst>
            </p:nvPr>
          </p:nvSpPr>
          <p:spPr>
            <a:xfrm>
              <a:off x="3771" y="8347"/>
              <a:ext cx="1361" cy="1361"/>
            </a:xfrm>
            <a:prstGeom prst="ellipse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85" y="8347"/>
              <a:ext cx="428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服务特色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5"/>
              </p:custDataLst>
            </p:nvPr>
          </p:nvSpPr>
          <p:spPr>
            <a:xfrm>
              <a:off x="5585" y="9112"/>
              <a:ext cx="94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独特性：强调服务的独特之处，服务有哪些不同或创新点。</a:t>
              </a: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425" name="iS1ide-Freeform: Shape 11"/>
          <p:cNvSpPr/>
          <p:nvPr>
            <p:custDataLst>
              <p:tags r:id="rId6"/>
            </p:custDataLst>
          </p:nvPr>
        </p:nvSpPr>
        <p:spPr>
          <a:xfrm>
            <a:off x="2604770" y="5775960"/>
            <a:ext cx="379095" cy="368935"/>
          </a:xfrm>
          <a:custGeom>
            <a:avLst/>
            <a:gdLst/>
            <a:ahLst/>
            <a:cxnLst>
              <a:cxn ang="0">
                <a:pos x="0" y="593725"/>
              </a:cxn>
              <a:cxn ang="0">
                <a:pos x="247048" y="491026"/>
              </a:cxn>
              <a:cxn ang="0">
                <a:pos x="48126" y="545585"/>
              </a:cxn>
              <a:cxn ang="0">
                <a:pos x="121920" y="458933"/>
              </a:cxn>
              <a:cxn ang="0">
                <a:pos x="48126" y="545585"/>
              </a:cxn>
              <a:cxn ang="0">
                <a:pos x="378593" y="311304"/>
              </a:cxn>
              <a:cxn ang="0">
                <a:pos x="349717" y="311304"/>
              </a:cxn>
              <a:cxn ang="0">
                <a:pos x="590349" y="3209"/>
              </a:cxn>
              <a:cxn ang="0">
                <a:pos x="282341" y="121954"/>
              </a:cxn>
              <a:cxn ang="0">
                <a:pos x="32084" y="292048"/>
              </a:cxn>
              <a:cxn ang="0">
                <a:pos x="166837" y="426840"/>
              </a:cxn>
              <a:cxn ang="0">
                <a:pos x="263090" y="458933"/>
              </a:cxn>
              <a:cxn ang="0">
                <a:pos x="375385" y="407584"/>
              </a:cxn>
              <a:cxn ang="0">
                <a:pos x="590349" y="3209"/>
              </a:cxn>
              <a:cxn ang="0">
                <a:pos x="314425" y="497445"/>
              </a:cxn>
              <a:cxn ang="0">
                <a:pos x="263090" y="430049"/>
              </a:cxn>
              <a:cxn ang="0">
                <a:pos x="240631" y="433258"/>
              </a:cxn>
              <a:cxn ang="0">
                <a:pos x="160421" y="336979"/>
              </a:cxn>
              <a:cxn ang="0">
                <a:pos x="96252" y="279211"/>
              </a:cxn>
              <a:cxn ang="0">
                <a:pos x="195713" y="240699"/>
              </a:cxn>
              <a:cxn ang="0">
                <a:pos x="349717" y="401165"/>
              </a:cxn>
              <a:cxn ang="0">
                <a:pos x="429928" y="317723"/>
              </a:cxn>
              <a:cxn ang="0">
                <a:pos x="214964" y="224652"/>
              </a:cxn>
              <a:cxn ang="0">
                <a:pos x="301591" y="141210"/>
              </a:cxn>
              <a:cxn ang="0">
                <a:pos x="452387" y="292048"/>
              </a:cxn>
              <a:cxn ang="0">
                <a:pos x="269507" y="231071"/>
              </a:cxn>
              <a:cxn ang="0">
                <a:pos x="295174" y="231071"/>
              </a:cxn>
              <a:cxn ang="0">
                <a:pos x="445970" y="189350"/>
              </a:cxn>
              <a:cxn ang="0">
                <a:pos x="445970" y="109117"/>
              </a:cxn>
              <a:cxn ang="0">
                <a:pos x="445970" y="189350"/>
              </a:cxn>
              <a:cxn ang="0">
                <a:pos x="458804" y="147628"/>
              </a:cxn>
              <a:cxn ang="0">
                <a:pos x="433136" y="147628"/>
              </a:cxn>
              <a:cxn ang="0">
                <a:pos x="324050" y="282420"/>
              </a:cxn>
              <a:cxn ang="0">
                <a:pos x="324050" y="256745"/>
              </a:cxn>
              <a:cxn ang="0">
                <a:pos x="324050" y="282420"/>
              </a:cxn>
            </a:cxnLst>
            <a:rect l="0" t="0" r="0" b="0"/>
            <a:pathLst>
              <a:path w="190" h="185">
                <a:moveTo>
                  <a:pt x="32" y="104"/>
                </a:moveTo>
                <a:cubicBezTo>
                  <a:pt x="0" y="185"/>
                  <a:pt x="0" y="185"/>
                  <a:pt x="0" y="18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0" y="153"/>
                  <a:pt x="79" y="153"/>
                  <a:pt x="77" y="153"/>
                </a:cubicBezTo>
                <a:cubicBezTo>
                  <a:pt x="52" y="153"/>
                  <a:pt x="29" y="129"/>
                  <a:pt x="32" y="104"/>
                </a:cubicBezTo>
                <a:close/>
                <a:moveTo>
                  <a:pt x="15" y="170"/>
                </a:moveTo>
                <a:cubicBezTo>
                  <a:pt x="30" y="132"/>
                  <a:pt x="30" y="132"/>
                  <a:pt x="30" y="132"/>
                </a:cubicBezTo>
                <a:cubicBezTo>
                  <a:pt x="32" y="136"/>
                  <a:pt x="35" y="140"/>
                  <a:pt x="38" y="143"/>
                </a:cubicBezTo>
                <a:cubicBezTo>
                  <a:pt x="42" y="148"/>
                  <a:pt x="47" y="152"/>
                  <a:pt x="53" y="155"/>
                </a:cubicBezTo>
                <a:lnTo>
                  <a:pt x="15" y="170"/>
                </a:lnTo>
                <a:close/>
                <a:moveTo>
                  <a:pt x="113" y="101"/>
                </a:moveTo>
                <a:cubicBezTo>
                  <a:pt x="116" y="101"/>
                  <a:pt x="118" y="99"/>
                  <a:pt x="118" y="97"/>
                </a:cubicBezTo>
                <a:cubicBezTo>
                  <a:pt x="118" y="95"/>
                  <a:pt x="116" y="93"/>
                  <a:pt x="113" y="93"/>
                </a:cubicBezTo>
                <a:cubicBezTo>
                  <a:pt x="111" y="93"/>
                  <a:pt x="109" y="95"/>
                  <a:pt x="109" y="97"/>
                </a:cubicBezTo>
                <a:cubicBezTo>
                  <a:pt x="109" y="99"/>
                  <a:pt x="111" y="101"/>
                  <a:pt x="113" y="101"/>
                </a:cubicBezTo>
                <a:close/>
                <a:moveTo>
                  <a:pt x="184" y="1"/>
                </a:moveTo>
                <a:cubicBezTo>
                  <a:pt x="183" y="0"/>
                  <a:pt x="180" y="0"/>
                  <a:pt x="177" y="0"/>
                </a:cubicBezTo>
                <a:cubicBezTo>
                  <a:pt x="159" y="0"/>
                  <a:pt x="113" y="13"/>
                  <a:pt x="88" y="38"/>
                </a:cubicBezTo>
                <a:cubicBezTo>
                  <a:pt x="82" y="44"/>
                  <a:pt x="62" y="62"/>
                  <a:pt x="58" y="68"/>
                </a:cubicBezTo>
                <a:cubicBezTo>
                  <a:pt x="43" y="72"/>
                  <a:pt x="22" y="80"/>
                  <a:pt x="10" y="91"/>
                </a:cubicBezTo>
                <a:cubicBezTo>
                  <a:pt x="10" y="91"/>
                  <a:pt x="25" y="91"/>
                  <a:pt x="42" y="103"/>
                </a:cubicBezTo>
                <a:cubicBezTo>
                  <a:pt x="40" y="113"/>
                  <a:pt x="43" y="124"/>
                  <a:pt x="52" y="133"/>
                </a:cubicBezTo>
                <a:cubicBezTo>
                  <a:pt x="59" y="140"/>
                  <a:pt x="67" y="144"/>
                  <a:pt x="75" y="144"/>
                </a:cubicBezTo>
                <a:cubicBezTo>
                  <a:pt x="78" y="144"/>
                  <a:pt x="80" y="143"/>
                  <a:pt x="82" y="143"/>
                </a:cubicBezTo>
                <a:cubicBezTo>
                  <a:pt x="94" y="160"/>
                  <a:pt x="94" y="175"/>
                  <a:pt x="94" y="175"/>
                </a:cubicBezTo>
                <a:cubicBezTo>
                  <a:pt x="105" y="163"/>
                  <a:pt x="113" y="142"/>
                  <a:pt x="117" y="127"/>
                </a:cubicBezTo>
                <a:cubicBezTo>
                  <a:pt x="124" y="123"/>
                  <a:pt x="141" y="103"/>
                  <a:pt x="147" y="97"/>
                </a:cubicBezTo>
                <a:cubicBezTo>
                  <a:pt x="177" y="68"/>
                  <a:pt x="190" y="7"/>
                  <a:pt x="184" y="1"/>
                </a:cubicBezTo>
                <a:close/>
                <a:moveTo>
                  <a:pt x="109" y="125"/>
                </a:moveTo>
                <a:cubicBezTo>
                  <a:pt x="106" y="136"/>
                  <a:pt x="102" y="147"/>
                  <a:pt x="98" y="155"/>
                </a:cubicBezTo>
                <a:cubicBezTo>
                  <a:pt x="96" y="150"/>
                  <a:pt x="93" y="144"/>
                  <a:pt x="89" y="138"/>
                </a:cubicBezTo>
                <a:cubicBezTo>
                  <a:pt x="88" y="136"/>
                  <a:pt x="85" y="134"/>
                  <a:pt x="82" y="134"/>
                </a:cubicBezTo>
                <a:cubicBezTo>
                  <a:pt x="82" y="134"/>
                  <a:pt x="81" y="134"/>
                  <a:pt x="80" y="135"/>
                </a:cubicBezTo>
                <a:cubicBezTo>
                  <a:pt x="79" y="135"/>
                  <a:pt x="77" y="135"/>
                  <a:pt x="75" y="135"/>
                </a:cubicBezTo>
                <a:cubicBezTo>
                  <a:pt x="69" y="135"/>
                  <a:pt x="63" y="132"/>
                  <a:pt x="58" y="127"/>
                </a:cubicBezTo>
                <a:cubicBezTo>
                  <a:pt x="51" y="121"/>
                  <a:pt x="48" y="113"/>
                  <a:pt x="50" y="105"/>
                </a:cubicBezTo>
                <a:cubicBezTo>
                  <a:pt x="51" y="101"/>
                  <a:pt x="50" y="98"/>
                  <a:pt x="47" y="96"/>
                </a:cubicBezTo>
                <a:cubicBezTo>
                  <a:pt x="41" y="92"/>
                  <a:pt x="35" y="89"/>
                  <a:pt x="30" y="87"/>
                </a:cubicBezTo>
                <a:cubicBezTo>
                  <a:pt x="38" y="83"/>
                  <a:pt x="49" y="79"/>
                  <a:pt x="60" y="76"/>
                </a:cubicBezTo>
                <a:cubicBezTo>
                  <a:pt x="60" y="76"/>
                  <a:pt x="60" y="76"/>
                  <a:pt x="61" y="75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0" y="125"/>
                  <a:pt x="109" y="125"/>
                  <a:pt x="109" y="125"/>
                </a:cubicBezTo>
                <a:close/>
                <a:moveTo>
                  <a:pt x="141" y="91"/>
                </a:moveTo>
                <a:cubicBezTo>
                  <a:pt x="140" y="93"/>
                  <a:pt x="137" y="96"/>
                  <a:pt x="134" y="99"/>
                </a:cubicBezTo>
                <a:cubicBezTo>
                  <a:pt x="129" y="105"/>
                  <a:pt x="120" y="113"/>
                  <a:pt x="115" y="118"/>
                </a:cubicBezTo>
                <a:cubicBezTo>
                  <a:pt x="67" y="70"/>
                  <a:pt x="67" y="70"/>
                  <a:pt x="67" y="70"/>
                </a:cubicBezTo>
                <a:cubicBezTo>
                  <a:pt x="72" y="65"/>
                  <a:pt x="80" y="56"/>
                  <a:pt x="86" y="51"/>
                </a:cubicBezTo>
                <a:cubicBezTo>
                  <a:pt x="89" y="48"/>
                  <a:pt x="92" y="45"/>
                  <a:pt x="94" y="44"/>
                </a:cubicBezTo>
                <a:cubicBezTo>
                  <a:pt x="116" y="21"/>
                  <a:pt x="160" y="8"/>
                  <a:pt x="177" y="8"/>
                </a:cubicBezTo>
                <a:cubicBezTo>
                  <a:pt x="177" y="22"/>
                  <a:pt x="165" y="68"/>
                  <a:pt x="141" y="91"/>
                </a:cubicBezTo>
                <a:close/>
                <a:moveTo>
                  <a:pt x="88" y="67"/>
                </a:moveTo>
                <a:cubicBezTo>
                  <a:pt x="86" y="67"/>
                  <a:pt x="84" y="69"/>
                  <a:pt x="84" y="72"/>
                </a:cubicBezTo>
                <a:cubicBezTo>
                  <a:pt x="84" y="74"/>
                  <a:pt x="86" y="76"/>
                  <a:pt x="88" y="76"/>
                </a:cubicBezTo>
                <a:cubicBezTo>
                  <a:pt x="90" y="76"/>
                  <a:pt x="92" y="74"/>
                  <a:pt x="92" y="72"/>
                </a:cubicBezTo>
                <a:cubicBezTo>
                  <a:pt x="92" y="69"/>
                  <a:pt x="90" y="67"/>
                  <a:pt x="88" y="67"/>
                </a:cubicBezTo>
                <a:close/>
                <a:moveTo>
                  <a:pt x="139" y="59"/>
                </a:moveTo>
                <a:cubicBezTo>
                  <a:pt x="146" y="59"/>
                  <a:pt x="151" y="53"/>
                  <a:pt x="151" y="46"/>
                </a:cubicBezTo>
                <a:cubicBezTo>
                  <a:pt x="151" y="39"/>
                  <a:pt x="146" y="34"/>
                  <a:pt x="139" y="34"/>
                </a:cubicBezTo>
                <a:cubicBezTo>
                  <a:pt x="132" y="34"/>
                  <a:pt x="126" y="39"/>
                  <a:pt x="126" y="46"/>
                </a:cubicBezTo>
                <a:cubicBezTo>
                  <a:pt x="126" y="53"/>
                  <a:pt x="132" y="59"/>
                  <a:pt x="139" y="59"/>
                </a:cubicBezTo>
                <a:close/>
                <a:moveTo>
                  <a:pt x="139" y="42"/>
                </a:moveTo>
                <a:cubicBezTo>
                  <a:pt x="141" y="42"/>
                  <a:pt x="143" y="44"/>
                  <a:pt x="143" y="46"/>
                </a:cubicBezTo>
                <a:cubicBezTo>
                  <a:pt x="143" y="49"/>
                  <a:pt x="141" y="50"/>
                  <a:pt x="139" y="50"/>
                </a:cubicBezTo>
                <a:cubicBezTo>
                  <a:pt x="136" y="50"/>
                  <a:pt x="135" y="49"/>
                  <a:pt x="135" y="46"/>
                </a:cubicBezTo>
                <a:cubicBezTo>
                  <a:pt x="135" y="44"/>
                  <a:pt x="136" y="42"/>
                  <a:pt x="139" y="42"/>
                </a:cubicBezTo>
                <a:close/>
                <a:moveTo>
                  <a:pt x="101" y="88"/>
                </a:moveTo>
                <a:cubicBezTo>
                  <a:pt x="103" y="88"/>
                  <a:pt x="105" y="87"/>
                  <a:pt x="105" y="84"/>
                </a:cubicBezTo>
                <a:cubicBezTo>
                  <a:pt x="105" y="82"/>
                  <a:pt x="103" y="80"/>
                  <a:pt x="101" y="80"/>
                </a:cubicBezTo>
                <a:cubicBezTo>
                  <a:pt x="98" y="80"/>
                  <a:pt x="97" y="82"/>
                  <a:pt x="97" y="84"/>
                </a:cubicBezTo>
                <a:cubicBezTo>
                  <a:pt x="97" y="87"/>
                  <a:pt x="98" y="88"/>
                  <a:pt x="101" y="8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1055370" y="499110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核心技术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98170" y="1915160"/>
            <a:ext cx="2580640" cy="4189730"/>
            <a:chOff x="1927" y="2897"/>
            <a:chExt cx="4064" cy="6598"/>
          </a:xfrm>
        </p:grpSpPr>
        <p:sp>
          <p:nvSpPr>
            <p:cNvPr id="21" name="圆角矩形 20"/>
            <p:cNvSpPr/>
            <p:nvPr/>
          </p:nvSpPr>
          <p:spPr>
            <a:xfrm>
              <a:off x="1927" y="2897"/>
              <a:ext cx="4064" cy="6598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7415" name="文本框 14"/>
            <p:cNvSpPr txBox="1"/>
            <p:nvPr/>
          </p:nvSpPr>
          <p:spPr>
            <a:xfrm>
              <a:off x="2449" y="3127"/>
              <a:ext cx="307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技术原理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417" name="文本框 15"/>
            <p:cNvSpPr txBox="1"/>
            <p:nvPr/>
          </p:nvSpPr>
          <p:spPr>
            <a:xfrm>
              <a:off x="2139" y="4148"/>
              <a:ext cx="3696" cy="36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zh-CN" altLang="zh-CN" sz="16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介绍该技术所基于的科学原理或工程理论。这包括解释技术是如何工作的，其理论基础是什么，以及为什么这种技术能够有效</a:t>
              </a:r>
              <a:r>
                <a:rPr lang="zh-CN" altLang="zh-CN" sz="16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zh-CN" sz="1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五边形 10"/>
          <p:cNvSpPr/>
          <p:nvPr/>
        </p:nvSpPr>
        <p:spPr>
          <a:xfrm>
            <a:off x="598170" y="567690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33" name="组合 32"/>
          <p:cNvGrpSpPr/>
          <p:nvPr/>
        </p:nvGrpSpPr>
        <p:grpSpPr>
          <a:xfrm>
            <a:off x="8942705" y="1901190"/>
            <a:ext cx="2694940" cy="4203700"/>
            <a:chOff x="1874" y="2875"/>
            <a:chExt cx="4244" cy="6620"/>
          </a:xfrm>
        </p:grpSpPr>
        <p:sp>
          <p:nvSpPr>
            <p:cNvPr id="34" name="圆角矩形 33"/>
            <p:cNvSpPr/>
            <p:nvPr>
              <p:custDataLst>
                <p:tags r:id="rId2"/>
              </p:custDataLst>
            </p:nvPr>
          </p:nvSpPr>
          <p:spPr>
            <a:xfrm>
              <a:off x="1927" y="2875"/>
              <a:ext cx="4064" cy="6620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35" name="文本框 14"/>
            <p:cNvSpPr txBox="1"/>
            <p:nvPr>
              <p:custDataLst>
                <p:tags r:id="rId3"/>
              </p:custDataLst>
            </p:nvPr>
          </p:nvSpPr>
          <p:spPr>
            <a:xfrm>
              <a:off x="1874" y="3125"/>
              <a:ext cx="4244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技术壁垒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9" name="文本框 15"/>
            <p:cNvSpPr txBox="1"/>
            <p:nvPr>
              <p:custDataLst>
                <p:tags r:id="rId4"/>
              </p:custDataLst>
            </p:nvPr>
          </p:nvSpPr>
          <p:spPr>
            <a:xfrm>
              <a:off x="2215" y="4261"/>
              <a:ext cx="3575" cy="24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zh-CN" altLang="zh-CN" sz="16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介绍对应技术的专利保护情况、准入门槛（例如技术标准）、核心技术资源。</a:t>
              </a:r>
              <a:endPara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390900" y="1929130"/>
            <a:ext cx="2580640" cy="4175760"/>
            <a:chOff x="1927" y="2919"/>
            <a:chExt cx="4064" cy="6576"/>
          </a:xfrm>
        </p:grpSpPr>
        <p:sp>
          <p:nvSpPr>
            <p:cNvPr id="48" name="圆角矩形 47"/>
            <p:cNvSpPr/>
            <p:nvPr>
              <p:custDataLst>
                <p:tags r:id="rId5"/>
              </p:custDataLst>
            </p:nvPr>
          </p:nvSpPr>
          <p:spPr>
            <a:xfrm>
              <a:off x="1927" y="2919"/>
              <a:ext cx="4064" cy="6576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49" name="文本框 14"/>
            <p:cNvSpPr txBox="1"/>
            <p:nvPr>
              <p:custDataLst>
                <p:tags r:id="rId6"/>
              </p:custDataLst>
            </p:nvPr>
          </p:nvSpPr>
          <p:spPr>
            <a:xfrm>
              <a:off x="2422" y="3128"/>
              <a:ext cx="307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实现方式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0" name="文本框 15"/>
            <p:cNvSpPr txBox="1"/>
            <p:nvPr>
              <p:custDataLst>
                <p:tags r:id="rId7"/>
              </p:custDataLst>
            </p:nvPr>
          </p:nvSpPr>
          <p:spPr>
            <a:xfrm>
              <a:off x="2127" y="4034"/>
              <a:ext cx="3769" cy="47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材料应用：</a:t>
              </a:r>
              <a:r>
                <a:rPr lang="zh-CN" altLang="zh-CN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说明在实现技术过程中所使用的关键材料（包括配方）</a:t>
              </a:r>
              <a:r>
                <a:rPr lang="en-US" altLang="zh-CN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zh-CN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生产工艺：</a:t>
              </a:r>
              <a:r>
                <a:rPr lang="zh-CN" altLang="zh-CN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生产流程的核心工艺创新</a:t>
              </a:r>
              <a:r>
                <a:rPr lang="en-US" altLang="zh-CN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zh-CN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"/>
              </a:pPr>
              <a:r>
                <a:rPr lang="zh-CN" altLang="zh-CN" sz="1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关键设备：</a:t>
              </a:r>
              <a:r>
                <a:rPr lang="zh-CN" altLang="zh-CN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起到关键作用的设备，设备的创新点及以及对生产流程的影响。</a:t>
              </a:r>
              <a:endParaRPr lang="zh-CN" altLang="zh-CN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183630" y="1900555"/>
            <a:ext cx="2580640" cy="4204335"/>
            <a:chOff x="1927" y="2874"/>
            <a:chExt cx="4064" cy="6621"/>
          </a:xfrm>
        </p:grpSpPr>
        <p:sp>
          <p:nvSpPr>
            <p:cNvPr id="52" name="圆角矩形 51"/>
            <p:cNvSpPr/>
            <p:nvPr>
              <p:custDataLst>
                <p:tags r:id="rId8"/>
              </p:custDataLst>
            </p:nvPr>
          </p:nvSpPr>
          <p:spPr>
            <a:xfrm>
              <a:off x="1927" y="2874"/>
              <a:ext cx="4064" cy="6621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53" name="文本框 14"/>
            <p:cNvSpPr txBox="1"/>
            <p:nvPr>
              <p:custDataLst>
                <p:tags r:id="rId9"/>
              </p:custDataLst>
            </p:nvPr>
          </p:nvSpPr>
          <p:spPr>
            <a:xfrm>
              <a:off x="2395" y="3126"/>
              <a:ext cx="307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技术优势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4" name="文本框 15"/>
            <p:cNvSpPr txBox="1"/>
            <p:nvPr>
              <p:custDataLst>
                <p:tags r:id="rId10"/>
              </p:custDataLst>
            </p:nvPr>
          </p:nvSpPr>
          <p:spPr>
            <a:xfrm>
              <a:off x="2111" y="4148"/>
              <a:ext cx="3600" cy="36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zh-CN" altLang="zh-CN" sz="16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技术优势部分应突出技术相对于传统技术或竞争对手的优势。这些优势可以是性能上的提升、成本上的降低、环境友好性的改善等</a:t>
              </a:r>
              <a:r>
                <a:rPr lang="en-US" altLang="zh-CN" sz="16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en-US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6"/>
          <p:cNvSpPr txBox="1"/>
          <p:nvPr>
            <p:custDataLst>
              <p:tags r:id="rId11"/>
            </p:custDataLst>
          </p:nvPr>
        </p:nvSpPr>
        <p:spPr>
          <a:xfrm>
            <a:off x="1199515" y="1096645"/>
            <a:ext cx="10095865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一般采用“创新***技术，解决***问题/实现***效果“的格式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1055370" y="499110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他证部分的内容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396240" y="1792605"/>
            <a:ext cx="3626485" cy="2204720"/>
          </a:xfrm>
          <a:prstGeom prst="roundRect">
            <a:avLst>
              <a:gd name="adj" fmla="val 5611"/>
            </a:avLst>
          </a:prstGeom>
          <a:noFill/>
          <a:ln w="38100" cmpd="sng">
            <a:solidFill>
              <a:srgbClr val="275A8B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五边形 10"/>
          <p:cNvSpPr/>
          <p:nvPr/>
        </p:nvSpPr>
        <p:spPr>
          <a:xfrm>
            <a:off x="598170" y="567690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8" name="圆角矩形 47"/>
          <p:cNvSpPr/>
          <p:nvPr>
            <p:custDataLst>
              <p:tags r:id="rId2"/>
            </p:custDataLst>
          </p:nvPr>
        </p:nvSpPr>
        <p:spPr>
          <a:xfrm>
            <a:off x="4261485" y="1792605"/>
            <a:ext cx="3626485" cy="2204720"/>
          </a:xfrm>
          <a:prstGeom prst="roundRect">
            <a:avLst>
              <a:gd name="adj" fmla="val 5611"/>
            </a:avLst>
          </a:prstGeom>
          <a:noFill/>
          <a:ln w="38100" cmpd="sng">
            <a:solidFill>
              <a:srgbClr val="275A8B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2" name="圆角矩形 51"/>
          <p:cNvSpPr/>
          <p:nvPr>
            <p:custDataLst>
              <p:tags r:id="rId3"/>
            </p:custDataLst>
          </p:nvPr>
        </p:nvSpPr>
        <p:spPr>
          <a:xfrm>
            <a:off x="8126730" y="1776730"/>
            <a:ext cx="3627120" cy="2235835"/>
          </a:xfrm>
          <a:prstGeom prst="roundRect">
            <a:avLst>
              <a:gd name="adj" fmla="val 5611"/>
            </a:avLst>
          </a:prstGeom>
          <a:noFill/>
          <a:ln w="38100" cmpd="sng">
            <a:solidFill>
              <a:srgbClr val="275A8B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文本框 6"/>
          <p:cNvSpPr txBox="1"/>
          <p:nvPr>
            <p:custDataLst>
              <p:tags r:id="rId4"/>
            </p:custDataLst>
          </p:nvPr>
        </p:nvSpPr>
        <p:spPr>
          <a:xfrm>
            <a:off x="3385820" y="1052830"/>
            <a:ext cx="53613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他证部分常见的六大构成要素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圆角矩形 3"/>
          <p:cNvSpPr/>
          <p:nvPr>
            <p:custDataLst>
              <p:tags r:id="rId5"/>
            </p:custDataLst>
          </p:nvPr>
        </p:nvSpPr>
        <p:spPr>
          <a:xfrm>
            <a:off x="393700" y="4188460"/>
            <a:ext cx="3627120" cy="2235835"/>
          </a:xfrm>
          <a:prstGeom prst="roundRect">
            <a:avLst>
              <a:gd name="adj" fmla="val 5611"/>
            </a:avLst>
          </a:prstGeom>
          <a:noFill/>
          <a:ln w="38100" cmpd="sng">
            <a:solidFill>
              <a:srgbClr val="275A8B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" name="圆角矩形 4"/>
          <p:cNvSpPr/>
          <p:nvPr>
            <p:custDataLst>
              <p:tags r:id="rId6"/>
            </p:custDataLst>
          </p:nvPr>
        </p:nvSpPr>
        <p:spPr>
          <a:xfrm>
            <a:off x="4244340" y="4187825"/>
            <a:ext cx="3627120" cy="2235835"/>
          </a:xfrm>
          <a:prstGeom prst="roundRect">
            <a:avLst>
              <a:gd name="adj" fmla="val 5611"/>
            </a:avLst>
          </a:prstGeom>
          <a:noFill/>
          <a:ln w="38100" cmpd="sng">
            <a:solidFill>
              <a:srgbClr val="275A8B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8094980" y="4189095"/>
            <a:ext cx="3627120" cy="2235835"/>
          </a:xfrm>
          <a:prstGeom prst="roundRect">
            <a:avLst>
              <a:gd name="adj" fmla="val 5611"/>
            </a:avLst>
          </a:prstGeom>
          <a:noFill/>
          <a:ln w="38100" cmpd="sng">
            <a:solidFill>
              <a:srgbClr val="275A8B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267" name="文本框 2"/>
          <p:cNvSpPr txBox="1"/>
          <p:nvPr>
            <p:custDataLst>
              <p:tags r:id="rId8"/>
            </p:custDataLst>
          </p:nvPr>
        </p:nvSpPr>
        <p:spPr>
          <a:xfrm>
            <a:off x="3087370" y="1845310"/>
            <a:ext cx="752475" cy="501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pPr algn="ctr"/>
            <a:r>
              <a:rPr lang="en-US" altLang="zh-CN" sz="3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en-US" altLang="zh-CN" sz="36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2"/>
          <p:cNvSpPr txBox="1"/>
          <p:nvPr>
            <p:custDataLst>
              <p:tags r:id="rId9"/>
            </p:custDataLst>
          </p:nvPr>
        </p:nvSpPr>
        <p:spPr>
          <a:xfrm>
            <a:off x="6967855" y="1871345"/>
            <a:ext cx="752475" cy="464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pPr algn="ctr"/>
            <a:r>
              <a:rPr lang="en-US" altLang="zh-CN" sz="3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en-US" altLang="zh-CN" sz="36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2"/>
          <p:cNvSpPr txBox="1"/>
          <p:nvPr>
            <p:custDataLst>
              <p:tags r:id="rId10"/>
            </p:custDataLst>
          </p:nvPr>
        </p:nvSpPr>
        <p:spPr>
          <a:xfrm>
            <a:off x="10848340" y="1860550"/>
            <a:ext cx="752475" cy="501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pPr algn="ctr"/>
            <a:r>
              <a:rPr lang="en-US" altLang="zh-CN" sz="3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en-US" altLang="zh-CN" sz="36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2"/>
          <p:cNvSpPr txBox="1"/>
          <p:nvPr>
            <p:custDataLst>
              <p:tags r:id="rId11"/>
            </p:custDataLst>
          </p:nvPr>
        </p:nvSpPr>
        <p:spPr>
          <a:xfrm>
            <a:off x="2855595" y="4215130"/>
            <a:ext cx="752475" cy="501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pPr algn="ctr"/>
            <a:r>
              <a:rPr lang="en-US" altLang="zh-CN" sz="3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en-US" altLang="zh-CN" sz="36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2"/>
          <p:cNvSpPr txBox="1"/>
          <p:nvPr>
            <p:custDataLst>
              <p:tags r:id="rId12"/>
            </p:custDataLst>
          </p:nvPr>
        </p:nvSpPr>
        <p:spPr>
          <a:xfrm>
            <a:off x="6706235" y="4207510"/>
            <a:ext cx="752475" cy="501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pPr algn="ctr"/>
            <a:r>
              <a:rPr lang="en-US" altLang="zh-CN" sz="3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05</a:t>
            </a:r>
            <a:endParaRPr lang="en-US" altLang="zh-CN" sz="36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2"/>
          <p:cNvSpPr txBox="1"/>
          <p:nvPr>
            <p:custDataLst>
              <p:tags r:id="rId13"/>
            </p:custDataLst>
          </p:nvPr>
        </p:nvSpPr>
        <p:spPr>
          <a:xfrm>
            <a:off x="10556875" y="4222750"/>
            <a:ext cx="752475" cy="501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pPr algn="ctr"/>
            <a:r>
              <a:rPr lang="en-US" altLang="zh-CN" sz="36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06</a:t>
            </a:r>
            <a:endParaRPr lang="en-US" altLang="zh-CN" sz="36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75" name="文本框 14"/>
          <p:cNvSpPr txBox="1"/>
          <p:nvPr>
            <p:custDataLst>
              <p:tags r:id="rId14"/>
            </p:custDataLst>
          </p:nvPr>
        </p:nvSpPr>
        <p:spPr>
          <a:xfrm>
            <a:off x="527050" y="1927225"/>
            <a:ext cx="19526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>
                <a:solidFill>
                  <a:srgbClr val="275A8B"/>
                </a:solidFill>
                <a:latin typeface="汉仪雅酷黑简" panose="00020600040101010101" charset="-122"/>
                <a:ea typeface="汉仪雅酷黑简" panose="00020600040101010101" charset="-122"/>
              </a:rPr>
              <a:t>知识产权</a:t>
            </a:r>
            <a:endParaRPr lang="zh-CN" altLang="en-US" sz="2400" b="1">
              <a:solidFill>
                <a:srgbClr val="275A8B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6" name="文本框 14"/>
          <p:cNvSpPr txBox="1"/>
          <p:nvPr>
            <p:custDataLst>
              <p:tags r:id="rId15"/>
            </p:custDataLst>
          </p:nvPr>
        </p:nvSpPr>
        <p:spPr>
          <a:xfrm>
            <a:off x="525780" y="4315143"/>
            <a:ext cx="19526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>
                <a:solidFill>
                  <a:srgbClr val="275A8B"/>
                </a:solidFill>
                <a:latin typeface="汉仪雅酷黑简" panose="00020600040101010101" charset="-122"/>
                <a:ea typeface="汉仪雅酷黑简" panose="00020600040101010101" charset="-122"/>
              </a:rPr>
              <a:t>产品检测</a:t>
            </a:r>
            <a:endParaRPr lang="zh-CN" altLang="en-US" sz="2400" b="1">
              <a:solidFill>
                <a:srgbClr val="275A8B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7" name="文本框 14"/>
          <p:cNvSpPr txBox="1"/>
          <p:nvPr>
            <p:custDataLst>
              <p:tags r:id="rId16"/>
            </p:custDataLst>
          </p:nvPr>
        </p:nvSpPr>
        <p:spPr>
          <a:xfrm>
            <a:off x="4391660" y="1979295"/>
            <a:ext cx="1952625" cy="4273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r>
              <a:rPr lang="zh-CN" altLang="en-US" sz="2400" b="1">
                <a:solidFill>
                  <a:srgbClr val="275A8B"/>
                </a:solidFill>
                <a:latin typeface="汉仪雅酷黑简" panose="00020600040101010101" charset="-122"/>
                <a:ea typeface="汉仪雅酷黑简" panose="00020600040101010101" charset="-122"/>
              </a:rPr>
              <a:t>技术查新</a:t>
            </a:r>
            <a:endParaRPr lang="zh-CN" altLang="en-US" sz="2400" b="1">
              <a:solidFill>
                <a:srgbClr val="275A8B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8" name="文本框 14"/>
          <p:cNvSpPr txBox="1"/>
          <p:nvPr>
            <p:custDataLst>
              <p:tags r:id="rId17"/>
            </p:custDataLst>
          </p:nvPr>
        </p:nvSpPr>
        <p:spPr>
          <a:xfrm>
            <a:off x="4390390" y="4332923"/>
            <a:ext cx="1952625" cy="4273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r>
              <a:rPr lang="zh-CN" altLang="en-US" sz="2400" b="1">
                <a:solidFill>
                  <a:srgbClr val="275A8B"/>
                </a:solidFill>
                <a:latin typeface="汉仪雅酷黑简" panose="00020600040101010101" charset="-122"/>
                <a:ea typeface="汉仪雅酷黑简" panose="00020600040101010101" charset="-122"/>
              </a:rPr>
              <a:t>专家鉴定</a:t>
            </a:r>
            <a:endParaRPr lang="zh-CN" altLang="en-US" sz="2400" b="1">
              <a:solidFill>
                <a:srgbClr val="275A8B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9" name="文本框 14"/>
          <p:cNvSpPr txBox="1"/>
          <p:nvPr>
            <p:custDataLst>
              <p:tags r:id="rId18"/>
            </p:custDataLst>
          </p:nvPr>
        </p:nvSpPr>
        <p:spPr>
          <a:xfrm>
            <a:off x="8237855" y="4315143"/>
            <a:ext cx="1952625" cy="4273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r>
              <a:rPr lang="zh-CN" altLang="en-US" sz="2400" b="1">
                <a:solidFill>
                  <a:srgbClr val="275A8B"/>
                </a:solidFill>
                <a:latin typeface="汉仪雅酷黑简" panose="00020600040101010101" charset="-122"/>
                <a:ea typeface="汉仪雅酷黑简" panose="00020600040101010101" charset="-122"/>
              </a:rPr>
              <a:t>用户反馈</a:t>
            </a:r>
            <a:endParaRPr lang="zh-CN" altLang="en-US" sz="2400" b="1">
              <a:solidFill>
                <a:srgbClr val="275A8B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20" name="文本框 14"/>
          <p:cNvSpPr txBox="1"/>
          <p:nvPr>
            <p:custDataLst>
              <p:tags r:id="rId19"/>
            </p:custDataLst>
          </p:nvPr>
        </p:nvSpPr>
        <p:spPr>
          <a:xfrm>
            <a:off x="8256270" y="1908175"/>
            <a:ext cx="1952625" cy="4273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r>
              <a:rPr lang="zh-CN" altLang="en-US" sz="2400" b="1">
                <a:solidFill>
                  <a:srgbClr val="275A8B"/>
                </a:solidFill>
                <a:latin typeface="汉仪雅酷黑简" panose="00020600040101010101" charset="-122"/>
                <a:ea typeface="汉仪雅酷黑简" panose="00020600040101010101" charset="-122"/>
              </a:rPr>
              <a:t>竞品分析</a:t>
            </a:r>
            <a:endParaRPr lang="zh-CN" altLang="en-US" sz="2400" b="1">
              <a:solidFill>
                <a:srgbClr val="275A8B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1276" name="文本框 15"/>
          <p:cNvSpPr txBox="1"/>
          <p:nvPr>
            <p:custDataLst>
              <p:tags r:id="rId20"/>
            </p:custDataLst>
          </p:nvPr>
        </p:nvSpPr>
        <p:spPr>
          <a:xfrm>
            <a:off x="476885" y="2492375"/>
            <a:ext cx="3448050" cy="1343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已申请或已获得的专利数量、类型、状态及发明人（如发明专利、实用新型专利、外观专利）。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著作权登记情况（软件、艺术作品）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15"/>
          <p:cNvSpPr txBox="1"/>
          <p:nvPr>
            <p:custDataLst>
              <p:tags r:id="rId21"/>
            </p:custDataLst>
          </p:nvPr>
        </p:nvSpPr>
        <p:spPr>
          <a:xfrm>
            <a:off x="4322445" y="2497455"/>
            <a:ext cx="3448050" cy="1343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描述技术查新的过程和方法，如通过哪些渠道进行了技术调研和对比。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列出查新结果，证明技术或产品相较于市场上已有技术的差异点</a:t>
            </a:r>
            <a:r>
              <a:rPr lang="en-US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15"/>
          <p:cNvSpPr txBox="1"/>
          <p:nvPr>
            <p:custDataLst>
              <p:tags r:id="rId22"/>
            </p:custDataLst>
          </p:nvPr>
        </p:nvSpPr>
        <p:spPr>
          <a:xfrm>
            <a:off x="8224520" y="2492375"/>
            <a:ext cx="3448050" cy="14554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确定主要竞品，列出它们的特点、优势和劣势。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设置关键评价指标，分析自家产品与竞品的差异化点</a:t>
            </a:r>
            <a:r>
              <a:rPr lang="en-US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15"/>
          <p:cNvSpPr txBox="1"/>
          <p:nvPr>
            <p:custDataLst>
              <p:tags r:id="rId23"/>
            </p:custDataLst>
          </p:nvPr>
        </p:nvSpPr>
        <p:spPr>
          <a:xfrm>
            <a:off x="479425" y="4775835"/>
            <a:ext cx="344805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描述产品检测的过程和标准，如测试方法、测试环境和测试工具。</a:t>
            </a:r>
            <a:endParaRPr lang="zh-CN" altLang="en-US" sz="1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列出检测结果和数据，证明产品性能和质量符合预期标准。</a:t>
            </a:r>
            <a:endParaRPr lang="zh-CN" altLang="en-US" sz="1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15"/>
          <p:cNvSpPr txBox="1"/>
          <p:nvPr>
            <p:custDataLst>
              <p:tags r:id="rId24"/>
            </p:custDataLst>
          </p:nvPr>
        </p:nvSpPr>
        <p:spPr>
          <a:xfrm>
            <a:off x="4348480" y="4743450"/>
            <a:ext cx="3448050" cy="16814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列出参与鉴定的专家或机构的名称和背景。</a:t>
            </a:r>
            <a:endParaRPr lang="zh-CN" altLang="en-US" sz="1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提供他们的鉴定意见和结论，证明产品或技术的专业性和市场潜力。</a:t>
            </a:r>
            <a:endParaRPr lang="zh-CN" altLang="en-US" sz="1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15"/>
          <p:cNvSpPr txBox="1"/>
          <p:nvPr>
            <p:custDataLst>
              <p:tags r:id="rId25"/>
            </p:custDataLst>
          </p:nvPr>
        </p:nvSpPr>
        <p:spPr>
          <a:xfrm>
            <a:off x="8176895" y="4744085"/>
            <a:ext cx="3448050" cy="15297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参与试用的用户对象、数量、时间、过程等</a:t>
            </a:r>
            <a:r>
              <a:rPr lang="en-US" altLang="zh-CN" sz="1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1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展示用户对产品的正面评价和满意度数据。</a:t>
            </a:r>
            <a:endParaRPr lang="zh-CN" altLang="en-US" sz="1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41"/>
          <p:cNvPicPr>
            <a:picLocks noChangeAspect="1"/>
          </p:cNvPicPr>
          <p:nvPr/>
        </p:nvPicPr>
        <p:blipFill>
          <a:blip r:embed="rId1">
            <a:lum bright="72000" contrast="-78000"/>
          </a:blip>
          <a:stretch>
            <a:fillRect/>
          </a:stretch>
        </p:blipFill>
        <p:spPr>
          <a:xfrm>
            <a:off x="0" y="-24130"/>
            <a:ext cx="12192000" cy="690689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-635" y="1936750"/>
            <a:ext cx="12192000" cy="2964180"/>
          </a:xfrm>
          <a:prstGeom prst="roundRect">
            <a:avLst>
              <a:gd name="adj" fmla="val 0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220" name="文本框 4"/>
          <p:cNvSpPr txBox="1"/>
          <p:nvPr/>
        </p:nvSpPr>
        <p:spPr>
          <a:xfrm>
            <a:off x="4839653" y="3600768"/>
            <a:ext cx="3278187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ctr"/>
            <a:r>
              <a:rPr lang="zh-CN" altLang="en-US" sz="4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商业模式模块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2" name="文本框 2"/>
          <p:cNvSpPr txBox="1"/>
          <p:nvPr/>
        </p:nvSpPr>
        <p:spPr>
          <a:xfrm>
            <a:off x="4839970" y="2032635"/>
            <a:ext cx="25120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05</a:t>
            </a:r>
            <a:endParaRPr lang="en-US" altLang="zh-CN" sz="9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484610" y="6105525"/>
            <a:ext cx="515620" cy="542290"/>
            <a:chOff x="6878" y="4720"/>
            <a:chExt cx="812" cy="854"/>
          </a:xfrm>
        </p:grpSpPr>
        <p:sp>
          <p:nvSpPr>
            <p:cNvPr id="4" name="矩形 3"/>
            <p:cNvSpPr/>
            <p:nvPr/>
          </p:nvSpPr>
          <p:spPr>
            <a:xfrm>
              <a:off x="6878" y="4720"/>
              <a:ext cx="603" cy="60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88" y="4970"/>
              <a:ext cx="603" cy="6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3500" y="1378585"/>
            <a:ext cx="883920" cy="689610"/>
            <a:chOff x="10170" y="1950"/>
            <a:chExt cx="1680" cy="1311"/>
          </a:xfrm>
        </p:grpSpPr>
        <p:sp>
          <p:nvSpPr>
            <p:cNvPr id="13" name="任意多边形 12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梯形 14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08235" y="1385570"/>
            <a:ext cx="883920" cy="689610"/>
            <a:chOff x="10170" y="1950"/>
            <a:chExt cx="1680" cy="1311"/>
          </a:xfrm>
        </p:grpSpPr>
        <p:sp>
          <p:nvSpPr>
            <p:cNvPr id="7" name="任意多边形 6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Freeform: Shape 31"/>
          <p:cNvSpPr/>
          <p:nvPr/>
        </p:nvSpPr>
        <p:spPr bwMode="auto">
          <a:xfrm>
            <a:off x="3417570" y="3548380"/>
            <a:ext cx="1039495" cy="87947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矩形 8"/>
          <p:cNvSpPr/>
          <p:nvPr/>
        </p:nvSpPr>
        <p:spPr>
          <a:xfrm>
            <a:off x="2089150" y="821690"/>
            <a:ext cx="7711440" cy="690245"/>
          </a:xfrm>
          <a:prstGeom prst="rect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160905" y="875030"/>
            <a:ext cx="76536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以上下游链条为线索的整体商业模式概述</a:t>
            </a:r>
            <a:endParaRPr kumimoji="1"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978785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249428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3" name="文本框 4"/>
          <p:cNvSpPr txBox="1"/>
          <p:nvPr/>
        </p:nvSpPr>
        <p:spPr>
          <a:xfrm>
            <a:off x="254635" y="6289675"/>
            <a:ext cx="23628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商业模式介绍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09470" y="1905635"/>
            <a:ext cx="7975600" cy="3705225"/>
          </a:xfrm>
          <a:prstGeom prst="roundRect">
            <a:avLst>
              <a:gd name="adj" fmla="val 0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275" name="文本框 14"/>
          <p:cNvSpPr txBox="1"/>
          <p:nvPr/>
        </p:nvSpPr>
        <p:spPr>
          <a:xfrm>
            <a:off x="2495550" y="2132965"/>
            <a:ext cx="20764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>
                <a:solidFill>
                  <a:srgbClr val="F2F2F2"/>
                </a:solidFill>
                <a:latin typeface="华文楷体" panose="02010600040101010101" charset="-122"/>
                <a:ea typeface="华文楷体" panose="02010600040101010101" charset="-122"/>
              </a:rPr>
              <a:t>上游：供应商</a:t>
            </a:r>
            <a:endParaRPr lang="zh-CN" altLang="en-US" sz="2400" b="1">
              <a:solidFill>
                <a:srgbClr val="F2F2F2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1276" name="文本框 15"/>
          <p:cNvSpPr txBox="1"/>
          <p:nvPr/>
        </p:nvSpPr>
        <p:spPr>
          <a:xfrm>
            <a:off x="2334895" y="2709545"/>
            <a:ext cx="2296160" cy="2584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明确原材料供应商、先进技术提供商、代工生产企业</a:t>
            </a:r>
            <a:endParaRPr lang="zh-CN" altLang="en-US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确定合作方式，直接采购、代工生产</a:t>
            </a:r>
            <a:endParaRPr lang="zh-CN" altLang="en-US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提供合同、协议等支撑性材料</a:t>
            </a:r>
            <a:endParaRPr lang="zh-CN" altLang="en-US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824095" y="2320925"/>
            <a:ext cx="0" cy="274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462203" y="2331085"/>
            <a:ext cx="0" cy="274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1" name="文本框 21"/>
          <p:cNvSpPr txBox="1"/>
          <p:nvPr/>
        </p:nvSpPr>
        <p:spPr>
          <a:xfrm>
            <a:off x="5304155" y="2132965"/>
            <a:ext cx="17983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>
                <a:solidFill>
                  <a:srgbClr val="F2F2F2"/>
                </a:solidFill>
                <a:latin typeface="华文楷体" panose="02010600040101010101" charset="-122"/>
                <a:ea typeface="华文楷体" panose="02010600040101010101" charset="-122"/>
              </a:rPr>
              <a:t>本公司业务</a:t>
            </a:r>
            <a:endParaRPr lang="zh-CN" altLang="en-US" sz="2400" b="1">
              <a:solidFill>
                <a:srgbClr val="F2F2F2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1282" name="文本框 25"/>
          <p:cNvSpPr txBox="1"/>
          <p:nvPr/>
        </p:nvSpPr>
        <p:spPr>
          <a:xfrm>
            <a:off x="4951730" y="2709545"/>
            <a:ext cx="2362835" cy="2584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明确本公司的核心业务：研发、生产和销售</a:t>
            </a:r>
            <a:endParaRPr lang="zh-CN" altLang="zh-CN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公司核心业务的支撑性资源，例如自有实验室、自由工厂等</a:t>
            </a:r>
            <a:endParaRPr lang="zh-CN" altLang="zh-CN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提供实景照片等支撑性材料</a:t>
            </a:r>
            <a:endParaRPr lang="zh-CN" altLang="zh-CN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83" name="文本框 26"/>
          <p:cNvSpPr txBox="1"/>
          <p:nvPr/>
        </p:nvSpPr>
        <p:spPr>
          <a:xfrm>
            <a:off x="7607935" y="2132965"/>
            <a:ext cx="24009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>
                <a:solidFill>
                  <a:srgbClr val="F2F2F2"/>
                </a:solidFill>
                <a:latin typeface="华文楷体" panose="02010600040101010101" charset="-122"/>
                <a:ea typeface="华文楷体" panose="02010600040101010101" charset="-122"/>
              </a:rPr>
              <a:t>下游：目标客户</a:t>
            </a:r>
            <a:endParaRPr lang="zh-CN" altLang="en-US" sz="2400" b="1">
              <a:solidFill>
                <a:srgbClr val="F2F2F2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1284" name="文本框 27"/>
          <p:cNvSpPr txBox="1"/>
          <p:nvPr/>
        </p:nvSpPr>
        <p:spPr>
          <a:xfrm>
            <a:off x="7680325" y="2715260"/>
            <a:ext cx="2198370" cy="1918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zh-CN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明确目标客户类型、典型目标客户</a:t>
            </a:r>
            <a:endParaRPr lang="zh-CN" altLang="zh-CN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zh-CN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确定销售渠道</a:t>
            </a:r>
            <a:endParaRPr lang="zh-CN" altLang="zh-CN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zh-CN" sz="1800" dirty="0">
                <a:solidFill>
                  <a:schemeClr val="accent3">
                    <a:lumMod val="8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提供合同、协议等支撑性材料</a:t>
            </a:r>
            <a:endParaRPr lang="zh-CN" altLang="zh-CN" sz="1800" dirty="0">
              <a:solidFill>
                <a:schemeClr val="accent3">
                  <a:lumMod val="8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41"/>
          <p:cNvPicPr>
            <a:picLocks noChangeAspect="1"/>
          </p:cNvPicPr>
          <p:nvPr/>
        </p:nvPicPr>
        <p:blipFill>
          <a:blip r:embed="rId1">
            <a:lum bright="72000" contrast="-78000"/>
          </a:blip>
          <a:stretch>
            <a:fillRect/>
          </a:stretch>
        </p:blipFill>
        <p:spPr>
          <a:xfrm>
            <a:off x="0" y="-24130"/>
            <a:ext cx="12192000" cy="690689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-635" y="1936750"/>
            <a:ext cx="12192000" cy="2964180"/>
          </a:xfrm>
          <a:prstGeom prst="roundRect">
            <a:avLst>
              <a:gd name="adj" fmla="val 0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220" name="文本框 4"/>
          <p:cNvSpPr txBox="1"/>
          <p:nvPr/>
        </p:nvSpPr>
        <p:spPr>
          <a:xfrm>
            <a:off x="4727258" y="3600768"/>
            <a:ext cx="3278187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ctr"/>
            <a:r>
              <a:rPr lang="zh-CN" altLang="en-US" sz="4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团队模块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2" name="文本框 2"/>
          <p:cNvSpPr txBox="1"/>
          <p:nvPr/>
        </p:nvSpPr>
        <p:spPr>
          <a:xfrm>
            <a:off x="4839970" y="2032635"/>
            <a:ext cx="25120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06</a:t>
            </a:r>
            <a:endParaRPr lang="en-US" altLang="zh-CN" sz="9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484610" y="6105525"/>
            <a:ext cx="515620" cy="542290"/>
            <a:chOff x="6878" y="4720"/>
            <a:chExt cx="812" cy="854"/>
          </a:xfrm>
        </p:grpSpPr>
        <p:sp>
          <p:nvSpPr>
            <p:cNvPr id="4" name="矩形 3"/>
            <p:cNvSpPr/>
            <p:nvPr/>
          </p:nvSpPr>
          <p:spPr>
            <a:xfrm>
              <a:off x="6878" y="4720"/>
              <a:ext cx="603" cy="60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88" y="4970"/>
              <a:ext cx="603" cy="6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3500" y="1378585"/>
            <a:ext cx="883920" cy="689610"/>
            <a:chOff x="10170" y="1950"/>
            <a:chExt cx="1680" cy="1311"/>
          </a:xfrm>
        </p:grpSpPr>
        <p:sp>
          <p:nvSpPr>
            <p:cNvPr id="13" name="任意多边形 12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梯形 14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08235" y="1385570"/>
            <a:ext cx="883920" cy="689610"/>
            <a:chOff x="10170" y="1950"/>
            <a:chExt cx="1680" cy="1311"/>
          </a:xfrm>
        </p:grpSpPr>
        <p:sp>
          <p:nvSpPr>
            <p:cNvPr id="7" name="任意多边形 6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Freeform: Shape 31"/>
          <p:cNvSpPr/>
          <p:nvPr/>
        </p:nvSpPr>
        <p:spPr bwMode="auto">
          <a:xfrm>
            <a:off x="3417570" y="3548380"/>
            <a:ext cx="1039495" cy="87947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1055370" y="499110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团队模块内容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12140" y="1914525"/>
            <a:ext cx="2580640" cy="4189730"/>
            <a:chOff x="1927" y="2897"/>
            <a:chExt cx="4064" cy="6598"/>
          </a:xfrm>
        </p:grpSpPr>
        <p:sp>
          <p:nvSpPr>
            <p:cNvPr id="21" name="圆角矩形 20"/>
            <p:cNvSpPr/>
            <p:nvPr/>
          </p:nvSpPr>
          <p:spPr>
            <a:xfrm>
              <a:off x="1927" y="2897"/>
              <a:ext cx="4064" cy="6598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7415" name="文本框 14"/>
            <p:cNvSpPr txBox="1"/>
            <p:nvPr/>
          </p:nvSpPr>
          <p:spPr>
            <a:xfrm>
              <a:off x="2449" y="3354"/>
              <a:ext cx="307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成员矩阵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417" name="文本框 15"/>
            <p:cNvSpPr txBox="1"/>
            <p:nvPr/>
          </p:nvSpPr>
          <p:spPr>
            <a:xfrm>
              <a:off x="2058" y="4488"/>
              <a:ext cx="3696" cy="21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lang="zh-CN" altLang="zh-CN" sz="1800" dirty="0">
                  <a:latin typeface="黑体" panose="02010609060101010101" pitchFamily="49" charset="-122"/>
                  <a:ea typeface="黑体" panose="02010609060101010101" pitchFamily="49" charset="-122"/>
                </a:rPr>
                <a:t>制作能力雷达图（技术研发/商业运营/设计开发/财务法务）</a:t>
              </a:r>
              <a:endParaRPr lang="zh-CN" altLang="zh-CN" sz="1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五边形 10"/>
          <p:cNvSpPr/>
          <p:nvPr/>
        </p:nvSpPr>
        <p:spPr>
          <a:xfrm>
            <a:off x="598170" y="567690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33" name="组合 32"/>
          <p:cNvGrpSpPr/>
          <p:nvPr/>
        </p:nvGrpSpPr>
        <p:grpSpPr>
          <a:xfrm>
            <a:off x="8976360" y="1901190"/>
            <a:ext cx="2580640" cy="4203700"/>
            <a:chOff x="1927" y="2875"/>
            <a:chExt cx="4064" cy="6620"/>
          </a:xfrm>
        </p:grpSpPr>
        <p:sp>
          <p:nvSpPr>
            <p:cNvPr id="34" name="圆角矩形 33"/>
            <p:cNvSpPr/>
            <p:nvPr>
              <p:custDataLst>
                <p:tags r:id="rId2"/>
              </p:custDataLst>
            </p:nvPr>
          </p:nvSpPr>
          <p:spPr>
            <a:xfrm>
              <a:off x="1927" y="2875"/>
              <a:ext cx="4064" cy="6620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35" name="文本框 14"/>
            <p:cNvSpPr txBox="1"/>
            <p:nvPr>
              <p:custDataLst>
                <p:tags r:id="rId3"/>
              </p:custDataLst>
            </p:nvPr>
          </p:nvSpPr>
          <p:spPr>
            <a:xfrm>
              <a:off x="2159" y="3353"/>
              <a:ext cx="36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股权结构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9" name="文本框 15"/>
            <p:cNvSpPr txBox="1"/>
            <p:nvPr>
              <p:custDataLst>
                <p:tags r:id="rId4"/>
              </p:custDataLst>
            </p:nvPr>
          </p:nvSpPr>
          <p:spPr>
            <a:xfrm>
              <a:off x="2154" y="4487"/>
              <a:ext cx="3575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50000"/>
                </a:lnSpc>
                <a:buFont typeface="Wingdings" panose="05000000000000000000" charset="0"/>
              </a:pPr>
              <a:r>
                <a:rPr lang="zh-CN" altLang="zh-CN" sz="18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图示创始人持股比例+期权池预留</a:t>
              </a:r>
              <a:endParaRPr lang="zh-CN" altLang="zh-CN" sz="1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390900" y="1929130"/>
            <a:ext cx="2580640" cy="4175760"/>
            <a:chOff x="1927" y="2919"/>
            <a:chExt cx="4064" cy="6576"/>
          </a:xfrm>
        </p:grpSpPr>
        <p:sp>
          <p:nvSpPr>
            <p:cNvPr id="48" name="圆角矩形 47"/>
            <p:cNvSpPr/>
            <p:nvPr>
              <p:custDataLst>
                <p:tags r:id="rId5"/>
              </p:custDataLst>
            </p:nvPr>
          </p:nvSpPr>
          <p:spPr>
            <a:xfrm>
              <a:off x="1927" y="2919"/>
              <a:ext cx="4064" cy="6576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49" name="文本框 14"/>
            <p:cNvSpPr txBox="1"/>
            <p:nvPr>
              <p:custDataLst>
                <p:tags r:id="rId6"/>
              </p:custDataLst>
            </p:nvPr>
          </p:nvSpPr>
          <p:spPr>
            <a:xfrm>
              <a:off x="2086" y="3353"/>
              <a:ext cx="3666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成果背书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0" name="文本框 15"/>
            <p:cNvSpPr txBox="1"/>
            <p:nvPr>
              <p:custDataLst>
                <p:tags r:id="rId7"/>
              </p:custDataLst>
            </p:nvPr>
          </p:nvSpPr>
          <p:spPr>
            <a:xfrm>
              <a:off x="1972" y="4261"/>
              <a:ext cx="3894" cy="21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altLang="zh-CN" sz="1800" dirty="0" err="1">
                  <a:latin typeface="黑体" panose="02010609060101010101" pitchFamily="49" charset="-122"/>
                  <a:ea typeface="黑体" panose="02010609060101010101" pitchFamily="49" charset="-122"/>
                </a:rPr>
                <a:t>列举过往项目里程碑（例："团队核心成员曾获红点设计大奖"）</a:t>
              </a:r>
              <a:endParaRPr altLang="zh-CN" sz="1800" dirty="0" err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183630" y="1900555"/>
            <a:ext cx="2580640" cy="4204335"/>
            <a:chOff x="1927" y="2874"/>
            <a:chExt cx="4064" cy="6621"/>
          </a:xfrm>
        </p:grpSpPr>
        <p:sp>
          <p:nvSpPr>
            <p:cNvPr id="52" name="圆角矩形 51"/>
            <p:cNvSpPr/>
            <p:nvPr>
              <p:custDataLst>
                <p:tags r:id="rId8"/>
              </p:custDataLst>
            </p:nvPr>
          </p:nvSpPr>
          <p:spPr>
            <a:xfrm>
              <a:off x="1927" y="2874"/>
              <a:ext cx="4064" cy="6621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53" name="文本框 14"/>
            <p:cNvSpPr txBox="1"/>
            <p:nvPr>
              <p:custDataLst>
                <p:tags r:id="rId9"/>
              </p:custDataLst>
            </p:nvPr>
          </p:nvSpPr>
          <p:spPr>
            <a:xfrm>
              <a:off x="2254" y="3353"/>
              <a:ext cx="3411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顾问资源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4" name="文本框 15"/>
            <p:cNvSpPr txBox="1"/>
            <p:nvPr>
              <p:custDataLst>
                <p:tags r:id="rId10"/>
              </p:custDataLst>
            </p:nvPr>
          </p:nvSpPr>
          <p:spPr>
            <a:xfrm>
              <a:off x="2046" y="4601"/>
              <a:ext cx="3787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charset="0"/>
              </a:pPr>
              <a:r>
                <a:rPr altLang="zh-CN" sz="1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注明产学研合作单位及专家职称</a:t>
              </a:r>
              <a:endParaRPr altLang="zh-CN" sz="1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4765" y="-2698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1055370" y="499110"/>
            <a:ext cx="305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zh-CN" altLang="en-US" sz="32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团队模块内容</a:t>
            </a:r>
            <a:endParaRPr kumimoji="1" lang="zh-CN" altLang="en-US" sz="32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12140" y="1914525"/>
            <a:ext cx="2580640" cy="4333240"/>
            <a:chOff x="1927" y="2897"/>
            <a:chExt cx="4064" cy="6824"/>
          </a:xfrm>
        </p:grpSpPr>
        <p:sp>
          <p:nvSpPr>
            <p:cNvPr id="21" name="圆角矩形 20"/>
            <p:cNvSpPr/>
            <p:nvPr/>
          </p:nvSpPr>
          <p:spPr>
            <a:xfrm>
              <a:off x="1927" y="2897"/>
              <a:ext cx="4064" cy="6598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7415" name="文本框 14"/>
            <p:cNvSpPr txBox="1"/>
            <p:nvPr/>
          </p:nvSpPr>
          <p:spPr>
            <a:xfrm>
              <a:off x="2449" y="3354"/>
              <a:ext cx="307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团队成员</a:t>
              </a:r>
              <a:endParaRPr kumimoji="1" lang="en-US" altLang="zh-CN" sz="2400">
                <a:ln w="12700">
                  <a:noFill/>
                </a:ln>
                <a:solidFill>
                  <a:srgbClr val="1249A2">
                    <a:alpha val="100000"/>
                  </a:srgbClr>
                </a:solidFill>
                <a:latin typeface="Source Han Sans CN Bold" panose="020B0800000000000000"/>
                <a:ea typeface="Source Han Sans CN Bold" panose="020B0800000000000000"/>
                <a:cs typeface="Source Han Sans CN Bold" panose="020B0800000000000000"/>
              </a:endParaRPr>
            </a:p>
          </p:txBody>
        </p:sp>
        <p:sp>
          <p:nvSpPr>
            <p:cNvPr id="17417" name="文本框 15"/>
            <p:cNvSpPr txBox="1"/>
            <p:nvPr/>
          </p:nvSpPr>
          <p:spPr>
            <a:xfrm>
              <a:off x="2058" y="4488"/>
              <a:ext cx="3696" cy="5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>
                <a:lnSpc>
                  <a:spcPct val="150000"/>
                </a:lnSpc>
                <a:buClrTx/>
                <a:buSzTx/>
                <a:buFont typeface="Wingdings" panose="05000000000000000000" charset="0"/>
              </a:pPr>
              <a:r>
                <a:rPr altLang="zh-CN" sz="1400" dirty="0" err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列出核心团队成员的姓名、专业背景、技能特长和在项目中的角色，如“张三，计算机科学专业，擅长人工智能算法，负责技术研发”。
展示团队成员的教育背景和工作经验，如“李四，曾在知名教育机构担任课程顾问，负责产品运营”。</a:t>
              </a:r>
              <a:endParaRPr altLang="zh-CN" sz="1400" dirty="0" err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l">
                <a:lnSpc>
                  <a:spcPct val="150000"/>
                </a:lnSpc>
              </a:pPr>
              <a:endParaRPr lang="zh-CN" altLang="zh-CN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五边形 10"/>
          <p:cNvSpPr/>
          <p:nvPr/>
        </p:nvSpPr>
        <p:spPr>
          <a:xfrm>
            <a:off x="598170" y="567690"/>
            <a:ext cx="345440" cy="446405"/>
          </a:xfrm>
          <a:prstGeom prst="homePlat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33" name="组合 32"/>
          <p:cNvGrpSpPr/>
          <p:nvPr/>
        </p:nvGrpSpPr>
        <p:grpSpPr>
          <a:xfrm>
            <a:off x="8976360" y="1901190"/>
            <a:ext cx="2580640" cy="4203700"/>
            <a:chOff x="1927" y="2875"/>
            <a:chExt cx="4064" cy="6620"/>
          </a:xfrm>
        </p:grpSpPr>
        <p:sp>
          <p:nvSpPr>
            <p:cNvPr id="34" name="圆角矩形 33"/>
            <p:cNvSpPr/>
            <p:nvPr>
              <p:custDataLst>
                <p:tags r:id="rId2"/>
              </p:custDataLst>
            </p:nvPr>
          </p:nvSpPr>
          <p:spPr>
            <a:xfrm>
              <a:off x="1927" y="2875"/>
              <a:ext cx="4064" cy="6620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35" name="文本框 14"/>
            <p:cNvSpPr txBox="1"/>
            <p:nvPr>
              <p:custDataLst>
                <p:tags r:id="rId3"/>
              </p:custDataLst>
            </p:nvPr>
          </p:nvSpPr>
          <p:spPr>
            <a:xfrm>
              <a:off x="2159" y="3240"/>
              <a:ext cx="36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支持资源</a:t>
              </a:r>
              <a:endPara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9" name="文本框 15"/>
            <p:cNvSpPr txBox="1"/>
            <p:nvPr>
              <p:custDataLst>
                <p:tags r:id="rId4"/>
              </p:custDataLst>
            </p:nvPr>
          </p:nvSpPr>
          <p:spPr>
            <a:xfrm>
              <a:off x="2159" y="4487"/>
              <a:ext cx="3575" cy="42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>
                <a:lnSpc>
                  <a:spcPct val="150000"/>
                </a:lnSpc>
                <a:buClrTx/>
                <a:buSzTx/>
                <a:buFontTx/>
              </a:pPr>
              <a:r>
                <a:rPr altLang="zh-CN" sz="1400" dirty="0" err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介绍团队所获得的支持和资源，如“学校提供实验室和研发资金支持，导师团队提供专业指导”。
展示团队的荣誉和成就，如“团队曾获得X比赛一等奖，成员多次在学术期刊发表论文”。</a:t>
              </a:r>
              <a:endParaRPr altLang="zh-CN" sz="1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390900" y="1929130"/>
            <a:ext cx="2580640" cy="4175760"/>
            <a:chOff x="1927" y="2919"/>
            <a:chExt cx="4064" cy="6576"/>
          </a:xfrm>
        </p:grpSpPr>
        <p:sp>
          <p:nvSpPr>
            <p:cNvPr id="48" name="圆角矩形 47"/>
            <p:cNvSpPr/>
            <p:nvPr>
              <p:custDataLst>
                <p:tags r:id="rId5"/>
              </p:custDataLst>
            </p:nvPr>
          </p:nvSpPr>
          <p:spPr>
            <a:xfrm>
              <a:off x="1927" y="2919"/>
              <a:ext cx="4064" cy="6576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49" name="文本框 14"/>
            <p:cNvSpPr txBox="1"/>
            <p:nvPr>
              <p:custDataLst>
                <p:tags r:id="rId6"/>
              </p:custDataLst>
            </p:nvPr>
          </p:nvSpPr>
          <p:spPr>
            <a:xfrm>
              <a:off x="2126" y="3353"/>
              <a:ext cx="3666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分工协作</a:t>
              </a:r>
              <a:endParaRPr kumimoji="1" lang="en-US" altLang="zh-CN" sz="2400">
                <a:ln w="12700">
                  <a:noFill/>
                </a:ln>
                <a:solidFill>
                  <a:srgbClr val="1249A2">
                    <a:alpha val="100000"/>
                  </a:srgbClr>
                </a:solidFill>
                <a:latin typeface="Source Han Sans CN Bold" panose="020B0800000000000000"/>
                <a:ea typeface="Source Han Sans CN Bold" panose="020B0800000000000000"/>
                <a:cs typeface="Source Han Sans CN Bold" panose="020B0800000000000000"/>
              </a:endParaRPr>
            </a:p>
          </p:txBody>
        </p:sp>
        <p:sp>
          <p:nvSpPr>
            <p:cNvPr id="50" name="文本框 15"/>
            <p:cNvSpPr txBox="1"/>
            <p:nvPr>
              <p:custDataLst>
                <p:tags r:id="rId7"/>
              </p:custDataLst>
            </p:nvPr>
          </p:nvSpPr>
          <p:spPr>
            <a:xfrm>
              <a:off x="2097" y="4487"/>
              <a:ext cx="3894" cy="37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>
                <a:lnSpc>
                  <a:spcPct val="150000"/>
                </a:lnSpc>
                <a:buClrTx/>
                <a:buSzTx/>
                <a:buFont typeface="Wingdings" panose="05000000000000000000" charset="0"/>
              </a:pPr>
              <a:r>
                <a:rPr altLang="zh-CN" sz="1400" dirty="0" err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说明团队成员的工作分工，如“王五负责市场推广，赵六负责客户服务”，展示团队的协作机制，如“每周召开项目进度会议，及时沟通解决问题”。</a:t>
              </a:r>
              <a:endParaRPr altLang="zh-CN" sz="1400" dirty="0" err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l">
                <a:lnSpc>
                  <a:spcPct val="150000"/>
                </a:lnSpc>
                <a:buClrTx/>
                <a:buSzTx/>
                <a:buFont typeface="Wingdings" panose="05000000000000000000" charset="0"/>
              </a:pPr>
              <a:endParaRPr altLang="zh-CN" sz="1400" dirty="0" err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183630" y="1900555"/>
            <a:ext cx="2580640" cy="4204335"/>
            <a:chOff x="1927" y="2874"/>
            <a:chExt cx="4064" cy="6621"/>
          </a:xfrm>
        </p:grpSpPr>
        <p:sp>
          <p:nvSpPr>
            <p:cNvPr id="52" name="圆角矩形 51"/>
            <p:cNvSpPr/>
            <p:nvPr>
              <p:custDataLst>
                <p:tags r:id="rId8"/>
              </p:custDataLst>
            </p:nvPr>
          </p:nvSpPr>
          <p:spPr>
            <a:xfrm>
              <a:off x="1927" y="2874"/>
              <a:ext cx="4064" cy="6621"/>
            </a:xfrm>
            <a:prstGeom prst="roundRect">
              <a:avLst>
                <a:gd name="adj" fmla="val 5611"/>
              </a:avLst>
            </a:prstGeom>
            <a:noFill/>
            <a:ln w="63500" cmpd="sng">
              <a:solidFill>
                <a:srgbClr val="275A8B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53" name="文本框 14"/>
            <p:cNvSpPr txBox="1"/>
            <p:nvPr>
              <p:custDataLst>
                <p:tags r:id="rId9"/>
              </p:custDataLst>
            </p:nvPr>
          </p:nvSpPr>
          <p:spPr>
            <a:xfrm>
              <a:off x="2254" y="3240"/>
              <a:ext cx="3411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4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优势分析</a:t>
              </a:r>
              <a:endParaRPr kumimoji="1" lang="en-US" altLang="zh-CN" sz="2400">
                <a:ln w="12700">
                  <a:noFill/>
                </a:ln>
                <a:solidFill>
                  <a:srgbClr val="1249A2">
                    <a:alpha val="100000"/>
                  </a:srgbClr>
                </a:solidFill>
                <a:latin typeface="Source Han Sans CN Bold" panose="020B0800000000000000"/>
                <a:ea typeface="Source Han Sans CN Bold" panose="020B0800000000000000"/>
                <a:cs typeface="Source Han Sans CN Bold" panose="020B0800000000000000"/>
              </a:endParaRPr>
            </a:p>
          </p:txBody>
        </p:sp>
        <p:sp>
          <p:nvSpPr>
            <p:cNvPr id="54" name="文本框 15"/>
            <p:cNvSpPr txBox="1"/>
            <p:nvPr>
              <p:custDataLst>
                <p:tags r:id="rId10"/>
              </p:custDataLst>
            </p:nvPr>
          </p:nvSpPr>
          <p:spPr>
            <a:xfrm>
              <a:off x="2129" y="4487"/>
              <a:ext cx="3787" cy="47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altLang="zh-CN" sz="1400" dirty="0" err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突出团队的专业能力、创新精神和执行力，如“团队成员具备丰富的技术研发和教育行业经验，能够快速响应市场需求”。
说明团队的互补性，如“技术、运营、市场和客服等多领域人才汇聚，形成强大合力”。</a:t>
              </a:r>
              <a:endParaRPr altLang="zh-CN" sz="1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41"/>
          <p:cNvPicPr>
            <a:picLocks noChangeAspect="1"/>
          </p:cNvPicPr>
          <p:nvPr/>
        </p:nvPicPr>
        <p:blipFill>
          <a:blip r:embed="rId1">
            <a:lum bright="72000" contrast="-78000"/>
          </a:blip>
          <a:stretch>
            <a:fillRect/>
          </a:stretch>
        </p:blipFill>
        <p:spPr>
          <a:xfrm>
            <a:off x="0" y="-24130"/>
            <a:ext cx="12192000" cy="690689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-635" y="1936750"/>
            <a:ext cx="12192000" cy="2964180"/>
          </a:xfrm>
          <a:prstGeom prst="roundRect">
            <a:avLst>
              <a:gd name="adj" fmla="val 0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220" name="文本框 4"/>
          <p:cNvSpPr txBox="1"/>
          <p:nvPr/>
        </p:nvSpPr>
        <p:spPr>
          <a:xfrm>
            <a:off x="4727575" y="3601085"/>
            <a:ext cx="499300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ctr"/>
            <a:r>
              <a:rPr lang="zh-CN" altLang="en-US" sz="4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投融资与财务模块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2" name="文本框 2"/>
          <p:cNvSpPr txBox="1"/>
          <p:nvPr/>
        </p:nvSpPr>
        <p:spPr>
          <a:xfrm>
            <a:off x="4839970" y="2032635"/>
            <a:ext cx="25120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07</a:t>
            </a:r>
            <a:endParaRPr lang="en-US" altLang="zh-CN" sz="9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484610" y="6105525"/>
            <a:ext cx="515620" cy="542290"/>
            <a:chOff x="6878" y="4720"/>
            <a:chExt cx="812" cy="854"/>
          </a:xfrm>
        </p:grpSpPr>
        <p:sp>
          <p:nvSpPr>
            <p:cNvPr id="4" name="矩形 3"/>
            <p:cNvSpPr/>
            <p:nvPr/>
          </p:nvSpPr>
          <p:spPr>
            <a:xfrm>
              <a:off x="6878" y="4720"/>
              <a:ext cx="603" cy="60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88" y="4970"/>
              <a:ext cx="603" cy="6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3500" y="1378585"/>
            <a:ext cx="883920" cy="689610"/>
            <a:chOff x="10170" y="1950"/>
            <a:chExt cx="1680" cy="1311"/>
          </a:xfrm>
        </p:grpSpPr>
        <p:sp>
          <p:nvSpPr>
            <p:cNvPr id="13" name="任意多边形 12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梯形 14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08235" y="1385570"/>
            <a:ext cx="883920" cy="689610"/>
            <a:chOff x="10170" y="1950"/>
            <a:chExt cx="1680" cy="1311"/>
          </a:xfrm>
        </p:grpSpPr>
        <p:sp>
          <p:nvSpPr>
            <p:cNvPr id="7" name="任意多边形 6"/>
            <p:cNvSpPr/>
            <p:nvPr/>
          </p:nvSpPr>
          <p:spPr>
            <a:xfrm>
              <a:off x="10659" y="1950"/>
              <a:ext cx="543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170" y="2242"/>
              <a:ext cx="1680" cy="1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10170" y="2991"/>
              <a:ext cx="1681" cy="270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0704" y="1950"/>
              <a:ext cx="588" cy="1041"/>
            </a:xfrm>
            <a:custGeom>
              <a:avLst/>
              <a:gdLst>
                <a:gd name="connsiteX0" fmla="*/ 102 w 588"/>
                <a:gd name="connsiteY0" fmla="*/ 0 h 937"/>
                <a:gd name="connsiteX1" fmla="*/ 511 w 588"/>
                <a:gd name="connsiteY1" fmla="*/ 0 h 937"/>
                <a:gd name="connsiteX2" fmla="*/ 588 w 588"/>
                <a:gd name="connsiteY2" fmla="*/ 118 h 937"/>
                <a:gd name="connsiteX3" fmla="*/ 511 w 588"/>
                <a:gd name="connsiteY3" fmla="*/ 937 h 937"/>
                <a:gd name="connsiteX4" fmla="*/ 102 w 588"/>
                <a:gd name="connsiteY4" fmla="*/ 937 h 937"/>
                <a:gd name="connsiteX5" fmla="*/ 0 w 588"/>
                <a:gd name="connsiteY5" fmla="*/ 118 h 937"/>
                <a:gd name="connsiteX6" fmla="*/ 102 w 588"/>
                <a:gd name="connsiteY6" fmla="*/ 0 h 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8" h="937">
                  <a:moveTo>
                    <a:pt x="102" y="0"/>
                  </a:moveTo>
                  <a:lnTo>
                    <a:pt x="511" y="0"/>
                  </a:lnTo>
                  <a:lnTo>
                    <a:pt x="588" y="118"/>
                  </a:lnTo>
                  <a:lnTo>
                    <a:pt x="511" y="937"/>
                  </a:lnTo>
                  <a:lnTo>
                    <a:pt x="102" y="937"/>
                  </a:lnTo>
                  <a:lnTo>
                    <a:pt x="0" y="118"/>
                  </a:lnTo>
                  <a:lnTo>
                    <a:pt x="102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Freeform: Shape 31"/>
          <p:cNvSpPr/>
          <p:nvPr/>
        </p:nvSpPr>
        <p:spPr bwMode="auto">
          <a:xfrm>
            <a:off x="3417570" y="3548380"/>
            <a:ext cx="1039495" cy="87947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800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31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742295" y="-26670"/>
            <a:ext cx="3096260" cy="3096260"/>
          </a:xfrm>
          <a:prstGeom prst="ellips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815465" y="1012190"/>
            <a:ext cx="5620013" cy="864235"/>
            <a:chOff x="3707" y="2288"/>
            <a:chExt cx="9210" cy="1361"/>
          </a:xfrm>
        </p:grpSpPr>
        <p:sp>
          <p:nvSpPr>
            <p:cNvPr id="6" name="椭圆 5"/>
            <p:cNvSpPr/>
            <p:nvPr/>
          </p:nvSpPr>
          <p:spPr>
            <a:xfrm>
              <a:off x="3707" y="2288"/>
              <a:ext cx="1361" cy="1361"/>
            </a:xfrm>
            <a:prstGeom prst="ellipse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24"/>
            <p:cNvSpPr/>
            <p:nvPr/>
          </p:nvSpPr>
          <p:spPr>
            <a:xfrm>
              <a:off x="4119" y="2692"/>
              <a:ext cx="537" cy="554"/>
            </a:xfrm>
            <a:custGeom>
              <a:avLst/>
              <a:gdLst>
                <a:gd name="T0" fmla="*/ 614 w 834"/>
                <a:gd name="T1" fmla="*/ 393 h 862"/>
                <a:gd name="T2" fmla="*/ 548 w 834"/>
                <a:gd name="T3" fmla="*/ 370 h 862"/>
                <a:gd name="T4" fmla="*/ 551 w 834"/>
                <a:gd name="T5" fmla="*/ 312 h 862"/>
                <a:gd name="T6" fmla="*/ 627 w 834"/>
                <a:gd name="T7" fmla="*/ 313 h 862"/>
                <a:gd name="T8" fmla="*/ 615 w 834"/>
                <a:gd name="T9" fmla="*/ 345 h 862"/>
                <a:gd name="T10" fmla="*/ 587 w 834"/>
                <a:gd name="T11" fmla="*/ 324 h 862"/>
                <a:gd name="T12" fmla="*/ 563 w 834"/>
                <a:gd name="T13" fmla="*/ 342 h 862"/>
                <a:gd name="T14" fmla="*/ 596 w 834"/>
                <a:gd name="T15" fmla="*/ 359 h 862"/>
                <a:gd name="T16" fmla="*/ 646 w 834"/>
                <a:gd name="T17" fmla="*/ 402 h 862"/>
                <a:gd name="T18" fmla="*/ 590 w 834"/>
                <a:gd name="T19" fmla="*/ 444 h 862"/>
                <a:gd name="T20" fmla="*/ 534 w 834"/>
                <a:gd name="T21" fmla="*/ 398 h 862"/>
                <a:gd name="T22" fmla="*/ 570 w 834"/>
                <a:gd name="T23" fmla="*/ 415 h 862"/>
                <a:gd name="T24" fmla="*/ 612 w 834"/>
                <a:gd name="T25" fmla="*/ 416 h 862"/>
                <a:gd name="T26" fmla="*/ 403 w 834"/>
                <a:gd name="T27" fmla="*/ 440 h 862"/>
                <a:gd name="T28" fmla="*/ 437 w 834"/>
                <a:gd name="T29" fmla="*/ 333 h 862"/>
                <a:gd name="T30" fmla="*/ 473 w 834"/>
                <a:gd name="T31" fmla="*/ 440 h 862"/>
                <a:gd name="T32" fmla="*/ 524 w 834"/>
                <a:gd name="T33" fmla="*/ 304 h 862"/>
                <a:gd name="T34" fmla="*/ 496 w 834"/>
                <a:gd name="T35" fmla="*/ 304 h 862"/>
                <a:gd name="T36" fmla="*/ 473 w 834"/>
                <a:gd name="T37" fmla="*/ 403 h 862"/>
                <a:gd name="T38" fmla="*/ 438 w 834"/>
                <a:gd name="T39" fmla="*/ 304 h 862"/>
                <a:gd name="T40" fmla="*/ 404 w 834"/>
                <a:gd name="T41" fmla="*/ 404 h 862"/>
                <a:gd name="T42" fmla="*/ 366 w 834"/>
                <a:gd name="T43" fmla="*/ 304 h 862"/>
                <a:gd name="T44" fmla="*/ 389 w 834"/>
                <a:gd name="T45" fmla="*/ 440 h 862"/>
                <a:gd name="T46" fmla="*/ 340 w 834"/>
                <a:gd name="T47" fmla="*/ 428 h 862"/>
                <a:gd name="T48" fmla="*/ 265 w 834"/>
                <a:gd name="T49" fmla="*/ 416 h 862"/>
                <a:gd name="T50" fmla="*/ 331 w 834"/>
                <a:gd name="T51" fmla="*/ 381 h 862"/>
                <a:gd name="T52" fmla="*/ 331 w 834"/>
                <a:gd name="T53" fmla="*/ 357 h 862"/>
                <a:gd name="T54" fmla="*/ 265 w 834"/>
                <a:gd name="T55" fmla="*/ 328 h 862"/>
                <a:gd name="T56" fmla="*/ 336 w 834"/>
                <a:gd name="T57" fmla="*/ 316 h 862"/>
                <a:gd name="T58" fmla="*/ 236 w 834"/>
                <a:gd name="T59" fmla="*/ 304 h 862"/>
                <a:gd name="T60" fmla="*/ 340 w 834"/>
                <a:gd name="T61" fmla="*/ 440 h 862"/>
                <a:gd name="T62" fmla="*/ 340 w 834"/>
                <a:gd name="T63" fmla="*/ 428 h 862"/>
                <a:gd name="T64" fmla="*/ 98 w 834"/>
                <a:gd name="T65" fmla="*/ 440 h 862"/>
                <a:gd name="T66" fmla="*/ 125 w 834"/>
                <a:gd name="T67" fmla="*/ 440 h 862"/>
                <a:gd name="T68" fmla="*/ 181 w 834"/>
                <a:gd name="T69" fmla="*/ 440 h 862"/>
                <a:gd name="T70" fmla="*/ 209 w 834"/>
                <a:gd name="T71" fmla="*/ 440 h 862"/>
                <a:gd name="T72" fmla="*/ 196 w 834"/>
                <a:gd name="T73" fmla="*/ 304 h 862"/>
                <a:gd name="T74" fmla="*/ 182 w 834"/>
                <a:gd name="T75" fmla="*/ 400 h 862"/>
                <a:gd name="T76" fmla="*/ 113 w 834"/>
                <a:gd name="T77" fmla="*/ 304 h 862"/>
                <a:gd name="T78" fmla="*/ 834 w 834"/>
                <a:gd name="T79" fmla="*/ 0 h 862"/>
                <a:gd name="T80" fmla="*/ 743 w 834"/>
                <a:gd name="T81" fmla="*/ 555 h 862"/>
                <a:gd name="T82" fmla="*/ 551 w 834"/>
                <a:gd name="T83" fmla="*/ 643 h 862"/>
                <a:gd name="T84" fmla="*/ 420 w 834"/>
                <a:gd name="T85" fmla="*/ 772 h 862"/>
                <a:gd name="T86" fmla="*/ 329 w 834"/>
                <a:gd name="T87" fmla="*/ 643 h 862"/>
                <a:gd name="T88" fmla="*/ 0 w 834"/>
                <a:gd name="T89" fmla="*/ 88 h 862"/>
                <a:gd name="T90" fmla="*/ 91 w 834"/>
                <a:gd name="T91" fmla="*/ 0 h 862"/>
                <a:gd name="T92" fmla="*/ 707 w 834"/>
                <a:gd name="T93" fmla="*/ 125 h 862"/>
                <a:gd name="T94" fmla="*/ 109 w 834"/>
                <a:gd name="T95" fmla="*/ 125 h 862"/>
                <a:gd name="T96" fmla="*/ 37 w 834"/>
                <a:gd name="T97" fmla="*/ 125 h 862"/>
                <a:gd name="T98" fmla="*/ 366 w 834"/>
                <a:gd name="T99" fmla="*/ 606 h 862"/>
                <a:gd name="T100" fmla="*/ 420 w 834"/>
                <a:gd name="T101" fmla="*/ 720 h 862"/>
                <a:gd name="T102" fmla="*/ 456 w 834"/>
                <a:gd name="T103" fmla="*/ 683 h 862"/>
                <a:gd name="T104" fmla="*/ 536 w 834"/>
                <a:gd name="T105" fmla="*/ 606 h 862"/>
                <a:gd name="T106" fmla="*/ 587 w 834"/>
                <a:gd name="T107" fmla="*/ 606 h 862"/>
                <a:gd name="T108" fmla="*/ 707 w 834"/>
                <a:gd name="T109" fmla="*/ 554 h 862"/>
                <a:gd name="T110" fmla="*/ 707 w 834"/>
                <a:gd name="T111" fmla="*/ 518 h 862"/>
                <a:gd name="T112" fmla="*/ 707 w 834"/>
                <a:gd name="T113" fmla="*/ 125 h 862"/>
                <a:gd name="T114" fmla="*/ 127 w 834"/>
                <a:gd name="T115" fmla="*/ 37 h 862"/>
                <a:gd name="T116" fmla="*/ 743 w 834"/>
                <a:gd name="T117" fmla="*/ 88 h 862"/>
                <a:gd name="T118" fmla="*/ 798 w 834"/>
                <a:gd name="T119" fmla="*/ 518 h 862"/>
                <a:gd name="T120" fmla="*/ 798 w 834"/>
                <a:gd name="T121" fmla="*/ 37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4" h="862">
                  <a:moveTo>
                    <a:pt x="619" y="404"/>
                  </a:moveTo>
                  <a:cubicBezTo>
                    <a:pt x="619" y="399"/>
                    <a:pt x="617" y="395"/>
                    <a:pt x="614" y="393"/>
                  </a:cubicBezTo>
                  <a:cubicBezTo>
                    <a:pt x="610" y="390"/>
                    <a:pt x="603" y="388"/>
                    <a:pt x="591" y="385"/>
                  </a:cubicBezTo>
                  <a:cubicBezTo>
                    <a:pt x="569" y="380"/>
                    <a:pt x="555" y="375"/>
                    <a:pt x="548" y="370"/>
                  </a:cubicBezTo>
                  <a:cubicBezTo>
                    <a:pt x="540" y="364"/>
                    <a:pt x="537" y="355"/>
                    <a:pt x="537" y="344"/>
                  </a:cubicBezTo>
                  <a:cubicBezTo>
                    <a:pt x="537" y="330"/>
                    <a:pt x="541" y="320"/>
                    <a:pt x="551" y="312"/>
                  </a:cubicBezTo>
                  <a:cubicBezTo>
                    <a:pt x="561" y="304"/>
                    <a:pt x="573" y="300"/>
                    <a:pt x="590" y="300"/>
                  </a:cubicBezTo>
                  <a:cubicBezTo>
                    <a:pt x="605" y="300"/>
                    <a:pt x="617" y="305"/>
                    <a:pt x="627" y="313"/>
                  </a:cubicBezTo>
                  <a:cubicBezTo>
                    <a:pt x="637" y="321"/>
                    <a:pt x="642" y="331"/>
                    <a:pt x="643" y="345"/>
                  </a:cubicBezTo>
                  <a:lnTo>
                    <a:pt x="615" y="345"/>
                  </a:lnTo>
                  <a:cubicBezTo>
                    <a:pt x="615" y="339"/>
                    <a:pt x="612" y="333"/>
                    <a:pt x="607" y="330"/>
                  </a:cubicBezTo>
                  <a:cubicBezTo>
                    <a:pt x="601" y="326"/>
                    <a:pt x="595" y="324"/>
                    <a:pt x="587" y="324"/>
                  </a:cubicBezTo>
                  <a:cubicBezTo>
                    <a:pt x="579" y="324"/>
                    <a:pt x="574" y="325"/>
                    <a:pt x="570" y="329"/>
                  </a:cubicBezTo>
                  <a:cubicBezTo>
                    <a:pt x="565" y="332"/>
                    <a:pt x="563" y="336"/>
                    <a:pt x="563" y="342"/>
                  </a:cubicBezTo>
                  <a:cubicBezTo>
                    <a:pt x="563" y="346"/>
                    <a:pt x="566" y="349"/>
                    <a:pt x="570" y="351"/>
                  </a:cubicBezTo>
                  <a:cubicBezTo>
                    <a:pt x="574" y="354"/>
                    <a:pt x="583" y="356"/>
                    <a:pt x="596" y="359"/>
                  </a:cubicBezTo>
                  <a:cubicBezTo>
                    <a:pt x="616" y="364"/>
                    <a:pt x="630" y="369"/>
                    <a:pt x="636" y="375"/>
                  </a:cubicBezTo>
                  <a:cubicBezTo>
                    <a:pt x="643" y="380"/>
                    <a:pt x="646" y="390"/>
                    <a:pt x="646" y="402"/>
                  </a:cubicBezTo>
                  <a:cubicBezTo>
                    <a:pt x="646" y="415"/>
                    <a:pt x="641" y="425"/>
                    <a:pt x="631" y="433"/>
                  </a:cubicBezTo>
                  <a:cubicBezTo>
                    <a:pt x="621" y="440"/>
                    <a:pt x="607" y="444"/>
                    <a:pt x="590" y="444"/>
                  </a:cubicBezTo>
                  <a:cubicBezTo>
                    <a:pt x="573" y="444"/>
                    <a:pt x="560" y="440"/>
                    <a:pt x="550" y="432"/>
                  </a:cubicBezTo>
                  <a:cubicBezTo>
                    <a:pt x="540" y="424"/>
                    <a:pt x="535" y="413"/>
                    <a:pt x="534" y="398"/>
                  </a:cubicBezTo>
                  <a:lnTo>
                    <a:pt x="562" y="398"/>
                  </a:lnTo>
                  <a:cubicBezTo>
                    <a:pt x="562" y="405"/>
                    <a:pt x="565" y="411"/>
                    <a:pt x="570" y="415"/>
                  </a:cubicBezTo>
                  <a:cubicBezTo>
                    <a:pt x="575" y="419"/>
                    <a:pt x="581" y="421"/>
                    <a:pt x="590" y="421"/>
                  </a:cubicBezTo>
                  <a:cubicBezTo>
                    <a:pt x="599" y="421"/>
                    <a:pt x="606" y="419"/>
                    <a:pt x="612" y="416"/>
                  </a:cubicBezTo>
                  <a:cubicBezTo>
                    <a:pt x="617" y="413"/>
                    <a:pt x="619" y="409"/>
                    <a:pt x="619" y="404"/>
                  </a:cubicBezTo>
                  <a:close/>
                  <a:moveTo>
                    <a:pt x="403" y="440"/>
                  </a:moveTo>
                  <a:lnTo>
                    <a:pt x="416" y="440"/>
                  </a:lnTo>
                  <a:lnTo>
                    <a:pt x="437" y="333"/>
                  </a:lnTo>
                  <a:lnTo>
                    <a:pt x="459" y="440"/>
                  </a:lnTo>
                  <a:lnTo>
                    <a:pt x="473" y="440"/>
                  </a:lnTo>
                  <a:lnTo>
                    <a:pt x="487" y="440"/>
                  </a:lnTo>
                  <a:lnTo>
                    <a:pt x="524" y="304"/>
                  </a:lnTo>
                  <a:lnTo>
                    <a:pt x="510" y="304"/>
                  </a:lnTo>
                  <a:lnTo>
                    <a:pt x="496" y="304"/>
                  </a:lnTo>
                  <a:lnTo>
                    <a:pt x="473" y="403"/>
                  </a:lnTo>
                  <a:lnTo>
                    <a:pt x="473" y="403"/>
                  </a:lnTo>
                  <a:lnTo>
                    <a:pt x="453" y="304"/>
                  </a:lnTo>
                  <a:lnTo>
                    <a:pt x="438" y="304"/>
                  </a:lnTo>
                  <a:lnTo>
                    <a:pt x="423" y="304"/>
                  </a:lnTo>
                  <a:lnTo>
                    <a:pt x="404" y="404"/>
                  </a:lnTo>
                  <a:lnTo>
                    <a:pt x="381" y="304"/>
                  </a:lnTo>
                  <a:lnTo>
                    <a:pt x="366" y="304"/>
                  </a:lnTo>
                  <a:lnTo>
                    <a:pt x="351" y="304"/>
                  </a:lnTo>
                  <a:lnTo>
                    <a:pt x="389" y="440"/>
                  </a:lnTo>
                  <a:lnTo>
                    <a:pt x="403" y="440"/>
                  </a:lnTo>
                  <a:close/>
                  <a:moveTo>
                    <a:pt x="340" y="428"/>
                  </a:moveTo>
                  <a:lnTo>
                    <a:pt x="340" y="416"/>
                  </a:lnTo>
                  <a:lnTo>
                    <a:pt x="265" y="416"/>
                  </a:lnTo>
                  <a:lnTo>
                    <a:pt x="265" y="381"/>
                  </a:lnTo>
                  <a:lnTo>
                    <a:pt x="331" y="381"/>
                  </a:lnTo>
                  <a:lnTo>
                    <a:pt x="331" y="369"/>
                  </a:lnTo>
                  <a:lnTo>
                    <a:pt x="331" y="357"/>
                  </a:lnTo>
                  <a:lnTo>
                    <a:pt x="265" y="357"/>
                  </a:lnTo>
                  <a:lnTo>
                    <a:pt x="265" y="328"/>
                  </a:lnTo>
                  <a:lnTo>
                    <a:pt x="336" y="328"/>
                  </a:lnTo>
                  <a:lnTo>
                    <a:pt x="336" y="316"/>
                  </a:lnTo>
                  <a:lnTo>
                    <a:pt x="336" y="304"/>
                  </a:lnTo>
                  <a:lnTo>
                    <a:pt x="236" y="304"/>
                  </a:lnTo>
                  <a:lnTo>
                    <a:pt x="236" y="440"/>
                  </a:lnTo>
                  <a:lnTo>
                    <a:pt x="340" y="440"/>
                  </a:lnTo>
                  <a:lnTo>
                    <a:pt x="340" y="428"/>
                  </a:lnTo>
                  <a:lnTo>
                    <a:pt x="340" y="428"/>
                  </a:lnTo>
                  <a:close/>
                  <a:moveTo>
                    <a:pt x="98" y="304"/>
                  </a:moveTo>
                  <a:lnTo>
                    <a:pt x="98" y="440"/>
                  </a:lnTo>
                  <a:lnTo>
                    <a:pt x="111" y="440"/>
                  </a:lnTo>
                  <a:lnTo>
                    <a:pt x="125" y="440"/>
                  </a:lnTo>
                  <a:lnTo>
                    <a:pt x="125" y="342"/>
                  </a:lnTo>
                  <a:lnTo>
                    <a:pt x="181" y="440"/>
                  </a:lnTo>
                  <a:lnTo>
                    <a:pt x="195" y="440"/>
                  </a:lnTo>
                  <a:lnTo>
                    <a:pt x="209" y="440"/>
                  </a:lnTo>
                  <a:lnTo>
                    <a:pt x="209" y="304"/>
                  </a:lnTo>
                  <a:lnTo>
                    <a:pt x="196" y="304"/>
                  </a:lnTo>
                  <a:lnTo>
                    <a:pt x="182" y="304"/>
                  </a:lnTo>
                  <a:lnTo>
                    <a:pt x="182" y="400"/>
                  </a:lnTo>
                  <a:lnTo>
                    <a:pt x="128" y="304"/>
                  </a:lnTo>
                  <a:lnTo>
                    <a:pt x="113" y="304"/>
                  </a:lnTo>
                  <a:lnTo>
                    <a:pt x="98" y="304"/>
                  </a:lnTo>
                  <a:close/>
                  <a:moveTo>
                    <a:pt x="834" y="0"/>
                  </a:moveTo>
                  <a:lnTo>
                    <a:pt x="834" y="555"/>
                  </a:lnTo>
                  <a:lnTo>
                    <a:pt x="743" y="555"/>
                  </a:lnTo>
                  <a:lnTo>
                    <a:pt x="743" y="643"/>
                  </a:lnTo>
                  <a:lnTo>
                    <a:pt x="551" y="643"/>
                  </a:lnTo>
                  <a:lnTo>
                    <a:pt x="420" y="774"/>
                  </a:lnTo>
                  <a:lnTo>
                    <a:pt x="420" y="772"/>
                  </a:lnTo>
                  <a:lnTo>
                    <a:pt x="329" y="862"/>
                  </a:lnTo>
                  <a:lnTo>
                    <a:pt x="329" y="643"/>
                  </a:lnTo>
                  <a:lnTo>
                    <a:pt x="0" y="643"/>
                  </a:lnTo>
                  <a:lnTo>
                    <a:pt x="0" y="88"/>
                  </a:lnTo>
                  <a:lnTo>
                    <a:pt x="91" y="88"/>
                  </a:lnTo>
                  <a:lnTo>
                    <a:pt x="91" y="0"/>
                  </a:lnTo>
                  <a:lnTo>
                    <a:pt x="834" y="0"/>
                  </a:lnTo>
                  <a:close/>
                  <a:moveTo>
                    <a:pt x="707" y="125"/>
                  </a:moveTo>
                  <a:lnTo>
                    <a:pt x="127" y="125"/>
                  </a:lnTo>
                  <a:lnTo>
                    <a:pt x="109" y="125"/>
                  </a:lnTo>
                  <a:lnTo>
                    <a:pt x="91" y="125"/>
                  </a:lnTo>
                  <a:lnTo>
                    <a:pt x="37" y="125"/>
                  </a:lnTo>
                  <a:lnTo>
                    <a:pt x="37" y="606"/>
                  </a:lnTo>
                  <a:lnTo>
                    <a:pt x="366" y="606"/>
                  </a:lnTo>
                  <a:lnTo>
                    <a:pt x="366" y="774"/>
                  </a:lnTo>
                  <a:lnTo>
                    <a:pt x="420" y="720"/>
                  </a:lnTo>
                  <a:lnTo>
                    <a:pt x="438" y="702"/>
                  </a:lnTo>
                  <a:lnTo>
                    <a:pt x="456" y="683"/>
                  </a:lnTo>
                  <a:lnTo>
                    <a:pt x="533" y="606"/>
                  </a:lnTo>
                  <a:lnTo>
                    <a:pt x="536" y="606"/>
                  </a:lnTo>
                  <a:lnTo>
                    <a:pt x="561" y="606"/>
                  </a:lnTo>
                  <a:lnTo>
                    <a:pt x="587" y="606"/>
                  </a:lnTo>
                  <a:lnTo>
                    <a:pt x="707" y="606"/>
                  </a:lnTo>
                  <a:lnTo>
                    <a:pt x="707" y="554"/>
                  </a:lnTo>
                  <a:lnTo>
                    <a:pt x="707" y="536"/>
                  </a:lnTo>
                  <a:lnTo>
                    <a:pt x="707" y="518"/>
                  </a:lnTo>
                  <a:lnTo>
                    <a:pt x="707" y="125"/>
                  </a:lnTo>
                  <a:lnTo>
                    <a:pt x="707" y="125"/>
                  </a:lnTo>
                  <a:close/>
                  <a:moveTo>
                    <a:pt x="798" y="37"/>
                  </a:moveTo>
                  <a:lnTo>
                    <a:pt x="127" y="37"/>
                  </a:lnTo>
                  <a:lnTo>
                    <a:pt x="127" y="88"/>
                  </a:lnTo>
                  <a:lnTo>
                    <a:pt x="743" y="88"/>
                  </a:lnTo>
                  <a:lnTo>
                    <a:pt x="743" y="518"/>
                  </a:lnTo>
                  <a:lnTo>
                    <a:pt x="798" y="518"/>
                  </a:lnTo>
                  <a:lnTo>
                    <a:pt x="798" y="37"/>
                  </a:lnTo>
                  <a:lnTo>
                    <a:pt x="798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文本框 6"/>
            <p:cNvSpPr txBox="1"/>
            <p:nvPr/>
          </p:nvSpPr>
          <p:spPr>
            <a:xfrm>
              <a:off x="5521" y="2288"/>
              <a:ext cx="7396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内容精炼与逻辑可视化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425" name="iS1ide-Freeform: Shape 11"/>
          <p:cNvSpPr/>
          <p:nvPr>
            <p:custDataLst>
              <p:tags r:id="rId2"/>
            </p:custDataLst>
          </p:nvPr>
        </p:nvSpPr>
        <p:spPr>
          <a:xfrm>
            <a:off x="2604770" y="5775960"/>
            <a:ext cx="379095" cy="368935"/>
          </a:xfrm>
          <a:custGeom>
            <a:avLst/>
            <a:gdLst/>
            <a:ahLst/>
            <a:cxnLst>
              <a:cxn ang="0">
                <a:pos x="0" y="593725"/>
              </a:cxn>
              <a:cxn ang="0">
                <a:pos x="247048" y="491026"/>
              </a:cxn>
              <a:cxn ang="0">
                <a:pos x="48126" y="545585"/>
              </a:cxn>
              <a:cxn ang="0">
                <a:pos x="121920" y="458933"/>
              </a:cxn>
              <a:cxn ang="0">
                <a:pos x="48126" y="545585"/>
              </a:cxn>
              <a:cxn ang="0">
                <a:pos x="378593" y="311304"/>
              </a:cxn>
              <a:cxn ang="0">
                <a:pos x="349717" y="311304"/>
              </a:cxn>
              <a:cxn ang="0">
                <a:pos x="590349" y="3209"/>
              </a:cxn>
              <a:cxn ang="0">
                <a:pos x="282341" y="121954"/>
              </a:cxn>
              <a:cxn ang="0">
                <a:pos x="32084" y="292048"/>
              </a:cxn>
              <a:cxn ang="0">
                <a:pos x="166837" y="426840"/>
              </a:cxn>
              <a:cxn ang="0">
                <a:pos x="263090" y="458933"/>
              </a:cxn>
              <a:cxn ang="0">
                <a:pos x="375385" y="407584"/>
              </a:cxn>
              <a:cxn ang="0">
                <a:pos x="590349" y="3209"/>
              </a:cxn>
              <a:cxn ang="0">
                <a:pos x="314425" y="497445"/>
              </a:cxn>
              <a:cxn ang="0">
                <a:pos x="263090" y="430049"/>
              </a:cxn>
              <a:cxn ang="0">
                <a:pos x="240631" y="433258"/>
              </a:cxn>
              <a:cxn ang="0">
                <a:pos x="160421" y="336979"/>
              </a:cxn>
              <a:cxn ang="0">
                <a:pos x="96252" y="279211"/>
              </a:cxn>
              <a:cxn ang="0">
                <a:pos x="195713" y="240699"/>
              </a:cxn>
              <a:cxn ang="0">
                <a:pos x="349717" y="401165"/>
              </a:cxn>
              <a:cxn ang="0">
                <a:pos x="429928" y="317723"/>
              </a:cxn>
              <a:cxn ang="0">
                <a:pos x="214964" y="224652"/>
              </a:cxn>
              <a:cxn ang="0">
                <a:pos x="301591" y="141210"/>
              </a:cxn>
              <a:cxn ang="0">
                <a:pos x="452387" y="292048"/>
              </a:cxn>
              <a:cxn ang="0">
                <a:pos x="269507" y="231071"/>
              </a:cxn>
              <a:cxn ang="0">
                <a:pos x="295174" y="231071"/>
              </a:cxn>
              <a:cxn ang="0">
                <a:pos x="445970" y="189350"/>
              </a:cxn>
              <a:cxn ang="0">
                <a:pos x="445970" y="109117"/>
              </a:cxn>
              <a:cxn ang="0">
                <a:pos x="445970" y="189350"/>
              </a:cxn>
              <a:cxn ang="0">
                <a:pos x="458804" y="147628"/>
              </a:cxn>
              <a:cxn ang="0">
                <a:pos x="433136" y="147628"/>
              </a:cxn>
              <a:cxn ang="0">
                <a:pos x="324050" y="282420"/>
              </a:cxn>
              <a:cxn ang="0">
                <a:pos x="324050" y="256745"/>
              </a:cxn>
              <a:cxn ang="0">
                <a:pos x="324050" y="282420"/>
              </a:cxn>
            </a:cxnLst>
            <a:rect l="0" t="0" r="0" b="0"/>
            <a:pathLst>
              <a:path w="190" h="185">
                <a:moveTo>
                  <a:pt x="32" y="104"/>
                </a:moveTo>
                <a:cubicBezTo>
                  <a:pt x="0" y="185"/>
                  <a:pt x="0" y="185"/>
                  <a:pt x="0" y="18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0" y="153"/>
                  <a:pt x="79" y="153"/>
                  <a:pt x="77" y="153"/>
                </a:cubicBezTo>
                <a:cubicBezTo>
                  <a:pt x="52" y="153"/>
                  <a:pt x="29" y="129"/>
                  <a:pt x="32" y="104"/>
                </a:cubicBezTo>
                <a:close/>
                <a:moveTo>
                  <a:pt x="15" y="170"/>
                </a:moveTo>
                <a:cubicBezTo>
                  <a:pt x="30" y="132"/>
                  <a:pt x="30" y="132"/>
                  <a:pt x="30" y="132"/>
                </a:cubicBezTo>
                <a:cubicBezTo>
                  <a:pt x="32" y="136"/>
                  <a:pt x="35" y="140"/>
                  <a:pt x="38" y="143"/>
                </a:cubicBezTo>
                <a:cubicBezTo>
                  <a:pt x="42" y="148"/>
                  <a:pt x="47" y="152"/>
                  <a:pt x="53" y="155"/>
                </a:cubicBezTo>
                <a:lnTo>
                  <a:pt x="15" y="170"/>
                </a:lnTo>
                <a:close/>
                <a:moveTo>
                  <a:pt x="113" y="101"/>
                </a:moveTo>
                <a:cubicBezTo>
                  <a:pt x="116" y="101"/>
                  <a:pt x="118" y="99"/>
                  <a:pt x="118" y="97"/>
                </a:cubicBezTo>
                <a:cubicBezTo>
                  <a:pt x="118" y="95"/>
                  <a:pt x="116" y="93"/>
                  <a:pt x="113" y="93"/>
                </a:cubicBezTo>
                <a:cubicBezTo>
                  <a:pt x="111" y="93"/>
                  <a:pt x="109" y="95"/>
                  <a:pt x="109" y="97"/>
                </a:cubicBezTo>
                <a:cubicBezTo>
                  <a:pt x="109" y="99"/>
                  <a:pt x="111" y="101"/>
                  <a:pt x="113" y="101"/>
                </a:cubicBezTo>
                <a:close/>
                <a:moveTo>
                  <a:pt x="184" y="1"/>
                </a:moveTo>
                <a:cubicBezTo>
                  <a:pt x="183" y="0"/>
                  <a:pt x="180" y="0"/>
                  <a:pt x="177" y="0"/>
                </a:cubicBezTo>
                <a:cubicBezTo>
                  <a:pt x="159" y="0"/>
                  <a:pt x="113" y="13"/>
                  <a:pt x="88" y="38"/>
                </a:cubicBezTo>
                <a:cubicBezTo>
                  <a:pt x="82" y="44"/>
                  <a:pt x="62" y="62"/>
                  <a:pt x="58" y="68"/>
                </a:cubicBezTo>
                <a:cubicBezTo>
                  <a:pt x="43" y="72"/>
                  <a:pt x="22" y="80"/>
                  <a:pt x="10" y="91"/>
                </a:cubicBezTo>
                <a:cubicBezTo>
                  <a:pt x="10" y="91"/>
                  <a:pt x="25" y="91"/>
                  <a:pt x="42" y="103"/>
                </a:cubicBezTo>
                <a:cubicBezTo>
                  <a:pt x="40" y="113"/>
                  <a:pt x="43" y="124"/>
                  <a:pt x="52" y="133"/>
                </a:cubicBezTo>
                <a:cubicBezTo>
                  <a:pt x="59" y="140"/>
                  <a:pt x="67" y="144"/>
                  <a:pt x="75" y="144"/>
                </a:cubicBezTo>
                <a:cubicBezTo>
                  <a:pt x="78" y="144"/>
                  <a:pt x="80" y="143"/>
                  <a:pt x="82" y="143"/>
                </a:cubicBezTo>
                <a:cubicBezTo>
                  <a:pt x="94" y="160"/>
                  <a:pt x="94" y="175"/>
                  <a:pt x="94" y="175"/>
                </a:cubicBezTo>
                <a:cubicBezTo>
                  <a:pt x="105" y="163"/>
                  <a:pt x="113" y="142"/>
                  <a:pt x="117" y="127"/>
                </a:cubicBezTo>
                <a:cubicBezTo>
                  <a:pt x="124" y="123"/>
                  <a:pt x="141" y="103"/>
                  <a:pt x="147" y="97"/>
                </a:cubicBezTo>
                <a:cubicBezTo>
                  <a:pt x="177" y="68"/>
                  <a:pt x="190" y="7"/>
                  <a:pt x="184" y="1"/>
                </a:cubicBezTo>
                <a:close/>
                <a:moveTo>
                  <a:pt x="109" y="125"/>
                </a:moveTo>
                <a:cubicBezTo>
                  <a:pt x="106" y="136"/>
                  <a:pt x="102" y="147"/>
                  <a:pt x="98" y="155"/>
                </a:cubicBezTo>
                <a:cubicBezTo>
                  <a:pt x="96" y="150"/>
                  <a:pt x="93" y="144"/>
                  <a:pt x="89" y="138"/>
                </a:cubicBezTo>
                <a:cubicBezTo>
                  <a:pt x="88" y="136"/>
                  <a:pt x="85" y="134"/>
                  <a:pt x="82" y="134"/>
                </a:cubicBezTo>
                <a:cubicBezTo>
                  <a:pt x="82" y="134"/>
                  <a:pt x="81" y="134"/>
                  <a:pt x="80" y="135"/>
                </a:cubicBezTo>
                <a:cubicBezTo>
                  <a:pt x="79" y="135"/>
                  <a:pt x="77" y="135"/>
                  <a:pt x="75" y="135"/>
                </a:cubicBezTo>
                <a:cubicBezTo>
                  <a:pt x="69" y="135"/>
                  <a:pt x="63" y="132"/>
                  <a:pt x="58" y="127"/>
                </a:cubicBezTo>
                <a:cubicBezTo>
                  <a:pt x="51" y="121"/>
                  <a:pt x="48" y="113"/>
                  <a:pt x="50" y="105"/>
                </a:cubicBezTo>
                <a:cubicBezTo>
                  <a:pt x="51" y="101"/>
                  <a:pt x="50" y="98"/>
                  <a:pt x="47" y="96"/>
                </a:cubicBezTo>
                <a:cubicBezTo>
                  <a:pt x="41" y="92"/>
                  <a:pt x="35" y="89"/>
                  <a:pt x="30" y="87"/>
                </a:cubicBezTo>
                <a:cubicBezTo>
                  <a:pt x="38" y="83"/>
                  <a:pt x="49" y="79"/>
                  <a:pt x="60" y="76"/>
                </a:cubicBezTo>
                <a:cubicBezTo>
                  <a:pt x="60" y="76"/>
                  <a:pt x="60" y="76"/>
                  <a:pt x="61" y="75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0" y="125"/>
                  <a:pt x="109" y="125"/>
                  <a:pt x="109" y="125"/>
                </a:cubicBezTo>
                <a:close/>
                <a:moveTo>
                  <a:pt x="141" y="91"/>
                </a:moveTo>
                <a:cubicBezTo>
                  <a:pt x="140" y="93"/>
                  <a:pt x="137" y="96"/>
                  <a:pt x="134" y="99"/>
                </a:cubicBezTo>
                <a:cubicBezTo>
                  <a:pt x="129" y="105"/>
                  <a:pt x="120" y="113"/>
                  <a:pt x="115" y="118"/>
                </a:cubicBezTo>
                <a:cubicBezTo>
                  <a:pt x="67" y="70"/>
                  <a:pt x="67" y="70"/>
                  <a:pt x="67" y="70"/>
                </a:cubicBezTo>
                <a:cubicBezTo>
                  <a:pt x="72" y="65"/>
                  <a:pt x="80" y="56"/>
                  <a:pt x="86" y="51"/>
                </a:cubicBezTo>
                <a:cubicBezTo>
                  <a:pt x="89" y="48"/>
                  <a:pt x="92" y="45"/>
                  <a:pt x="94" y="44"/>
                </a:cubicBezTo>
                <a:cubicBezTo>
                  <a:pt x="116" y="21"/>
                  <a:pt x="160" y="8"/>
                  <a:pt x="177" y="8"/>
                </a:cubicBezTo>
                <a:cubicBezTo>
                  <a:pt x="177" y="22"/>
                  <a:pt x="165" y="68"/>
                  <a:pt x="141" y="91"/>
                </a:cubicBezTo>
                <a:close/>
                <a:moveTo>
                  <a:pt x="88" y="67"/>
                </a:moveTo>
                <a:cubicBezTo>
                  <a:pt x="86" y="67"/>
                  <a:pt x="84" y="69"/>
                  <a:pt x="84" y="72"/>
                </a:cubicBezTo>
                <a:cubicBezTo>
                  <a:pt x="84" y="74"/>
                  <a:pt x="86" y="76"/>
                  <a:pt x="88" y="76"/>
                </a:cubicBezTo>
                <a:cubicBezTo>
                  <a:pt x="90" y="76"/>
                  <a:pt x="92" y="74"/>
                  <a:pt x="92" y="72"/>
                </a:cubicBezTo>
                <a:cubicBezTo>
                  <a:pt x="92" y="69"/>
                  <a:pt x="90" y="67"/>
                  <a:pt x="88" y="67"/>
                </a:cubicBezTo>
                <a:close/>
                <a:moveTo>
                  <a:pt x="139" y="59"/>
                </a:moveTo>
                <a:cubicBezTo>
                  <a:pt x="146" y="59"/>
                  <a:pt x="151" y="53"/>
                  <a:pt x="151" y="46"/>
                </a:cubicBezTo>
                <a:cubicBezTo>
                  <a:pt x="151" y="39"/>
                  <a:pt x="146" y="34"/>
                  <a:pt x="139" y="34"/>
                </a:cubicBezTo>
                <a:cubicBezTo>
                  <a:pt x="132" y="34"/>
                  <a:pt x="126" y="39"/>
                  <a:pt x="126" y="46"/>
                </a:cubicBezTo>
                <a:cubicBezTo>
                  <a:pt x="126" y="53"/>
                  <a:pt x="132" y="59"/>
                  <a:pt x="139" y="59"/>
                </a:cubicBezTo>
                <a:close/>
                <a:moveTo>
                  <a:pt x="139" y="42"/>
                </a:moveTo>
                <a:cubicBezTo>
                  <a:pt x="141" y="42"/>
                  <a:pt x="143" y="44"/>
                  <a:pt x="143" y="46"/>
                </a:cubicBezTo>
                <a:cubicBezTo>
                  <a:pt x="143" y="49"/>
                  <a:pt x="141" y="50"/>
                  <a:pt x="139" y="50"/>
                </a:cubicBezTo>
                <a:cubicBezTo>
                  <a:pt x="136" y="50"/>
                  <a:pt x="135" y="49"/>
                  <a:pt x="135" y="46"/>
                </a:cubicBezTo>
                <a:cubicBezTo>
                  <a:pt x="135" y="44"/>
                  <a:pt x="136" y="42"/>
                  <a:pt x="139" y="42"/>
                </a:cubicBezTo>
                <a:close/>
                <a:moveTo>
                  <a:pt x="101" y="88"/>
                </a:moveTo>
                <a:cubicBezTo>
                  <a:pt x="103" y="88"/>
                  <a:pt x="105" y="87"/>
                  <a:pt x="105" y="84"/>
                </a:cubicBezTo>
                <a:cubicBezTo>
                  <a:pt x="105" y="82"/>
                  <a:pt x="103" y="80"/>
                  <a:pt x="101" y="80"/>
                </a:cubicBezTo>
                <a:cubicBezTo>
                  <a:pt x="98" y="80"/>
                  <a:pt x="97" y="82"/>
                  <a:pt x="97" y="84"/>
                </a:cubicBezTo>
                <a:cubicBezTo>
                  <a:pt x="97" y="87"/>
                  <a:pt x="98" y="88"/>
                  <a:pt x="101" y="8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394585" y="1844675"/>
            <a:ext cx="821499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​数据图表化：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用柱状图展示三年营收预测（如第1年500万→第3年2500万），折线图对比竞品毛利率。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​关键指标放大：</a:t>
            </a:r>
            <a:endParaRPr lang="zh-CN" altLang="en-US" sz="24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突出核心假设（如转化率2%）、财务亮点（如首年净利润52.5万）。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​融资计划具象化：</a:t>
            </a:r>
            <a:endParaRPr lang="zh-CN" altLang="en-US" sz="24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用饼图拆分资金用途（如研发40%、市场30%），标注估值依据（如市销率法、可比公司对标）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5400" y="-31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742295" y="-26670"/>
            <a:ext cx="3096260" cy="3096260"/>
          </a:xfrm>
          <a:prstGeom prst="ellips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256030" y="692785"/>
            <a:ext cx="5620013" cy="864235"/>
            <a:chOff x="3707" y="2288"/>
            <a:chExt cx="9210" cy="1361"/>
          </a:xfrm>
        </p:grpSpPr>
        <p:sp>
          <p:nvSpPr>
            <p:cNvPr id="6" name="椭圆 5"/>
            <p:cNvSpPr/>
            <p:nvPr/>
          </p:nvSpPr>
          <p:spPr>
            <a:xfrm>
              <a:off x="3707" y="2288"/>
              <a:ext cx="1361" cy="1361"/>
            </a:xfrm>
            <a:prstGeom prst="ellipse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24"/>
            <p:cNvSpPr/>
            <p:nvPr/>
          </p:nvSpPr>
          <p:spPr>
            <a:xfrm>
              <a:off x="4119" y="2692"/>
              <a:ext cx="537" cy="554"/>
            </a:xfrm>
            <a:custGeom>
              <a:avLst/>
              <a:gdLst>
                <a:gd name="T0" fmla="*/ 614 w 834"/>
                <a:gd name="T1" fmla="*/ 393 h 862"/>
                <a:gd name="T2" fmla="*/ 548 w 834"/>
                <a:gd name="T3" fmla="*/ 370 h 862"/>
                <a:gd name="T4" fmla="*/ 551 w 834"/>
                <a:gd name="T5" fmla="*/ 312 h 862"/>
                <a:gd name="T6" fmla="*/ 627 w 834"/>
                <a:gd name="T7" fmla="*/ 313 h 862"/>
                <a:gd name="T8" fmla="*/ 615 w 834"/>
                <a:gd name="T9" fmla="*/ 345 h 862"/>
                <a:gd name="T10" fmla="*/ 587 w 834"/>
                <a:gd name="T11" fmla="*/ 324 h 862"/>
                <a:gd name="T12" fmla="*/ 563 w 834"/>
                <a:gd name="T13" fmla="*/ 342 h 862"/>
                <a:gd name="T14" fmla="*/ 596 w 834"/>
                <a:gd name="T15" fmla="*/ 359 h 862"/>
                <a:gd name="T16" fmla="*/ 646 w 834"/>
                <a:gd name="T17" fmla="*/ 402 h 862"/>
                <a:gd name="T18" fmla="*/ 590 w 834"/>
                <a:gd name="T19" fmla="*/ 444 h 862"/>
                <a:gd name="T20" fmla="*/ 534 w 834"/>
                <a:gd name="T21" fmla="*/ 398 h 862"/>
                <a:gd name="T22" fmla="*/ 570 w 834"/>
                <a:gd name="T23" fmla="*/ 415 h 862"/>
                <a:gd name="T24" fmla="*/ 612 w 834"/>
                <a:gd name="T25" fmla="*/ 416 h 862"/>
                <a:gd name="T26" fmla="*/ 403 w 834"/>
                <a:gd name="T27" fmla="*/ 440 h 862"/>
                <a:gd name="T28" fmla="*/ 437 w 834"/>
                <a:gd name="T29" fmla="*/ 333 h 862"/>
                <a:gd name="T30" fmla="*/ 473 w 834"/>
                <a:gd name="T31" fmla="*/ 440 h 862"/>
                <a:gd name="T32" fmla="*/ 524 w 834"/>
                <a:gd name="T33" fmla="*/ 304 h 862"/>
                <a:gd name="T34" fmla="*/ 496 w 834"/>
                <a:gd name="T35" fmla="*/ 304 h 862"/>
                <a:gd name="T36" fmla="*/ 473 w 834"/>
                <a:gd name="T37" fmla="*/ 403 h 862"/>
                <a:gd name="T38" fmla="*/ 438 w 834"/>
                <a:gd name="T39" fmla="*/ 304 h 862"/>
                <a:gd name="T40" fmla="*/ 404 w 834"/>
                <a:gd name="T41" fmla="*/ 404 h 862"/>
                <a:gd name="T42" fmla="*/ 366 w 834"/>
                <a:gd name="T43" fmla="*/ 304 h 862"/>
                <a:gd name="T44" fmla="*/ 389 w 834"/>
                <a:gd name="T45" fmla="*/ 440 h 862"/>
                <a:gd name="T46" fmla="*/ 340 w 834"/>
                <a:gd name="T47" fmla="*/ 428 h 862"/>
                <a:gd name="T48" fmla="*/ 265 w 834"/>
                <a:gd name="T49" fmla="*/ 416 h 862"/>
                <a:gd name="T50" fmla="*/ 331 w 834"/>
                <a:gd name="T51" fmla="*/ 381 h 862"/>
                <a:gd name="T52" fmla="*/ 331 w 834"/>
                <a:gd name="T53" fmla="*/ 357 h 862"/>
                <a:gd name="T54" fmla="*/ 265 w 834"/>
                <a:gd name="T55" fmla="*/ 328 h 862"/>
                <a:gd name="T56" fmla="*/ 336 w 834"/>
                <a:gd name="T57" fmla="*/ 316 h 862"/>
                <a:gd name="T58" fmla="*/ 236 w 834"/>
                <a:gd name="T59" fmla="*/ 304 h 862"/>
                <a:gd name="T60" fmla="*/ 340 w 834"/>
                <a:gd name="T61" fmla="*/ 440 h 862"/>
                <a:gd name="T62" fmla="*/ 340 w 834"/>
                <a:gd name="T63" fmla="*/ 428 h 862"/>
                <a:gd name="T64" fmla="*/ 98 w 834"/>
                <a:gd name="T65" fmla="*/ 440 h 862"/>
                <a:gd name="T66" fmla="*/ 125 w 834"/>
                <a:gd name="T67" fmla="*/ 440 h 862"/>
                <a:gd name="T68" fmla="*/ 181 w 834"/>
                <a:gd name="T69" fmla="*/ 440 h 862"/>
                <a:gd name="T70" fmla="*/ 209 w 834"/>
                <a:gd name="T71" fmla="*/ 440 h 862"/>
                <a:gd name="T72" fmla="*/ 196 w 834"/>
                <a:gd name="T73" fmla="*/ 304 h 862"/>
                <a:gd name="T74" fmla="*/ 182 w 834"/>
                <a:gd name="T75" fmla="*/ 400 h 862"/>
                <a:gd name="T76" fmla="*/ 113 w 834"/>
                <a:gd name="T77" fmla="*/ 304 h 862"/>
                <a:gd name="T78" fmla="*/ 834 w 834"/>
                <a:gd name="T79" fmla="*/ 0 h 862"/>
                <a:gd name="T80" fmla="*/ 743 w 834"/>
                <a:gd name="T81" fmla="*/ 555 h 862"/>
                <a:gd name="T82" fmla="*/ 551 w 834"/>
                <a:gd name="T83" fmla="*/ 643 h 862"/>
                <a:gd name="T84" fmla="*/ 420 w 834"/>
                <a:gd name="T85" fmla="*/ 772 h 862"/>
                <a:gd name="T86" fmla="*/ 329 w 834"/>
                <a:gd name="T87" fmla="*/ 643 h 862"/>
                <a:gd name="T88" fmla="*/ 0 w 834"/>
                <a:gd name="T89" fmla="*/ 88 h 862"/>
                <a:gd name="T90" fmla="*/ 91 w 834"/>
                <a:gd name="T91" fmla="*/ 0 h 862"/>
                <a:gd name="T92" fmla="*/ 707 w 834"/>
                <a:gd name="T93" fmla="*/ 125 h 862"/>
                <a:gd name="T94" fmla="*/ 109 w 834"/>
                <a:gd name="T95" fmla="*/ 125 h 862"/>
                <a:gd name="T96" fmla="*/ 37 w 834"/>
                <a:gd name="T97" fmla="*/ 125 h 862"/>
                <a:gd name="T98" fmla="*/ 366 w 834"/>
                <a:gd name="T99" fmla="*/ 606 h 862"/>
                <a:gd name="T100" fmla="*/ 420 w 834"/>
                <a:gd name="T101" fmla="*/ 720 h 862"/>
                <a:gd name="T102" fmla="*/ 456 w 834"/>
                <a:gd name="T103" fmla="*/ 683 h 862"/>
                <a:gd name="T104" fmla="*/ 536 w 834"/>
                <a:gd name="T105" fmla="*/ 606 h 862"/>
                <a:gd name="T106" fmla="*/ 587 w 834"/>
                <a:gd name="T107" fmla="*/ 606 h 862"/>
                <a:gd name="T108" fmla="*/ 707 w 834"/>
                <a:gd name="T109" fmla="*/ 554 h 862"/>
                <a:gd name="T110" fmla="*/ 707 w 834"/>
                <a:gd name="T111" fmla="*/ 518 h 862"/>
                <a:gd name="T112" fmla="*/ 707 w 834"/>
                <a:gd name="T113" fmla="*/ 125 h 862"/>
                <a:gd name="T114" fmla="*/ 127 w 834"/>
                <a:gd name="T115" fmla="*/ 37 h 862"/>
                <a:gd name="T116" fmla="*/ 743 w 834"/>
                <a:gd name="T117" fmla="*/ 88 h 862"/>
                <a:gd name="T118" fmla="*/ 798 w 834"/>
                <a:gd name="T119" fmla="*/ 518 h 862"/>
                <a:gd name="T120" fmla="*/ 798 w 834"/>
                <a:gd name="T121" fmla="*/ 37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4" h="862">
                  <a:moveTo>
                    <a:pt x="619" y="404"/>
                  </a:moveTo>
                  <a:cubicBezTo>
                    <a:pt x="619" y="399"/>
                    <a:pt x="617" y="395"/>
                    <a:pt x="614" y="393"/>
                  </a:cubicBezTo>
                  <a:cubicBezTo>
                    <a:pt x="610" y="390"/>
                    <a:pt x="603" y="388"/>
                    <a:pt x="591" y="385"/>
                  </a:cubicBezTo>
                  <a:cubicBezTo>
                    <a:pt x="569" y="380"/>
                    <a:pt x="555" y="375"/>
                    <a:pt x="548" y="370"/>
                  </a:cubicBezTo>
                  <a:cubicBezTo>
                    <a:pt x="540" y="364"/>
                    <a:pt x="537" y="355"/>
                    <a:pt x="537" y="344"/>
                  </a:cubicBezTo>
                  <a:cubicBezTo>
                    <a:pt x="537" y="330"/>
                    <a:pt x="541" y="320"/>
                    <a:pt x="551" y="312"/>
                  </a:cubicBezTo>
                  <a:cubicBezTo>
                    <a:pt x="561" y="304"/>
                    <a:pt x="573" y="300"/>
                    <a:pt x="590" y="300"/>
                  </a:cubicBezTo>
                  <a:cubicBezTo>
                    <a:pt x="605" y="300"/>
                    <a:pt x="617" y="305"/>
                    <a:pt x="627" y="313"/>
                  </a:cubicBezTo>
                  <a:cubicBezTo>
                    <a:pt x="637" y="321"/>
                    <a:pt x="642" y="331"/>
                    <a:pt x="643" y="345"/>
                  </a:cubicBezTo>
                  <a:lnTo>
                    <a:pt x="615" y="345"/>
                  </a:lnTo>
                  <a:cubicBezTo>
                    <a:pt x="615" y="339"/>
                    <a:pt x="612" y="333"/>
                    <a:pt x="607" y="330"/>
                  </a:cubicBezTo>
                  <a:cubicBezTo>
                    <a:pt x="601" y="326"/>
                    <a:pt x="595" y="324"/>
                    <a:pt x="587" y="324"/>
                  </a:cubicBezTo>
                  <a:cubicBezTo>
                    <a:pt x="579" y="324"/>
                    <a:pt x="574" y="325"/>
                    <a:pt x="570" y="329"/>
                  </a:cubicBezTo>
                  <a:cubicBezTo>
                    <a:pt x="565" y="332"/>
                    <a:pt x="563" y="336"/>
                    <a:pt x="563" y="342"/>
                  </a:cubicBezTo>
                  <a:cubicBezTo>
                    <a:pt x="563" y="346"/>
                    <a:pt x="566" y="349"/>
                    <a:pt x="570" y="351"/>
                  </a:cubicBezTo>
                  <a:cubicBezTo>
                    <a:pt x="574" y="354"/>
                    <a:pt x="583" y="356"/>
                    <a:pt x="596" y="359"/>
                  </a:cubicBezTo>
                  <a:cubicBezTo>
                    <a:pt x="616" y="364"/>
                    <a:pt x="630" y="369"/>
                    <a:pt x="636" y="375"/>
                  </a:cubicBezTo>
                  <a:cubicBezTo>
                    <a:pt x="643" y="380"/>
                    <a:pt x="646" y="390"/>
                    <a:pt x="646" y="402"/>
                  </a:cubicBezTo>
                  <a:cubicBezTo>
                    <a:pt x="646" y="415"/>
                    <a:pt x="641" y="425"/>
                    <a:pt x="631" y="433"/>
                  </a:cubicBezTo>
                  <a:cubicBezTo>
                    <a:pt x="621" y="440"/>
                    <a:pt x="607" y="444"/>
                    <a:pt x="590" y="444"/>
                  </a:cubicBezTo>
                  <a:cubicBezTo>
                    <a:pt x="573" y="444"/>
                    <a:pt x="560" y="440"/>
                    <a:pt x="550" y="432"/>
                  </a:cubicBezTo>
                  <a:cubicBezTo>
                    <a:pt x="540" y="424"/>
                    <a:pt x="535" y="413"/>
                    <a:pt x="534" y="398"/>
                  </a:cubicBezTo>
                  <a:lnTo>
                    <a:pt x="562" y="398"/>
                  </a:lnTo>
                  <a:cubicBezTo>
                    <a:pt x="562" y="405"/>
                    <a:pt x="565" y="411"/>
                    <a:pt x="570" y="415"/>
                  </a:cubicBezTo>
                  <a:cubicBezTo>
                    <a:pt x="575" y="419"/>
                    <a:pt x="581" y="421"/>
                    <a:pt x="590" y="421"/>
                  </a:cubicBezTo>
                  <a:cubicBezTo>
                    <a:pt x="599" y="421"/>
                    <a:pt x="606" y="419"/>
                    <a:pt x="612" y="416"/>
                  </a:cubicBezTo>
                  <a:cubicBezTo>
                    <a:pt x="617" y="413"/>
                    <a:pt x="619" y="409"/>
                    <a:pt x="619" y="404"/>
                  </a:cubicBezTo>
                  <a:close/>
                  <a:moveTo>
                    <a:pt x="403" y="440"/>
                  </a:moveTo>
                  <a:lnTo>
                    <a:pt x="416" y="440"/>
                  </a:lnTo>
                  <a:lnTo>
                    <a:pt x="437" y="333"/>
                  </a:lnTo>
                  <a:lnTo>
                    <a:pt x="459" y="440"/>
                  </a:lnTo>
                  <a:lnTo>
                    <a:pt x="473" y="440"/>
                  </a:lnTo>
                  <a:lnTo>
                    <a:pt x="487" y="440"/>
                  </a:lnTo>
                  <a:lnTo>
                    <a:pt x="524" y="304"/>
                  </a:lnTo>
                  <a:lnTo>
                    <a:pt x="510" y="304"/>
                  </a:lnTo>
                  <a:lnTo>
                    <a:pt x="496" y="304"/>
                  </a:lnTo>
                  <a:lnTo>
                    <a:pt x="473" y="403"/>
                  </a:lnTo>
                  <a:lnTo>
                    <a:pt x="473" y="403"/>
                  </a:lnTo>
                  <a:lnTo>
                    <a:pt x="453" y="304"/>
                  </a:lnTo>
                  <a:lnTo>
                    <a:pt x="438" y="304"/>
                  </a:lnTo>
                  <a:lnTo>
                    <a:pt x="423" y="304"/>
                  </a:lnTo>
                  <a:lnTo>
                    <a:pt x="404" y="404"/>
                  </a:lnTo>
                  <a:lnTo>
                    <a:pt x="381" y="304"/>
                  </a:lnTo>
                  <a:lnTo>
                    <a:pt x="366" y="304"/>
                  </a:lnTo>
                  <a:lnTo>
                    <a:pt x="351" y="304"/>
                  </a:lnTo>
                  <a:lnTo>
                    <a:pt x="389" y="440"/>
                  </a:lnTo>
                  <a:lnTo>
                    <a:pt x="403" y="440"/>
                  </a:lnTo>
                  <a:close/>
                  <a:moveTo>
                    <a:pt x="340" y="428"/>
                  </a:moveTo>
                  <a:lnTo>
                    <a:pt x="340" y="416"/>
                  </a:lnTo>
                  <a:lnTo>
                    <a:pt x="265" y="416"/>
                  </a:lnTo>
                  <a:lnTo>
                    <a:pt x="265" y="381"/>
                  </a:lnTo>
                  <a:lnTo>
                    <a:pt x="331" y="381"/>
                  </a:lnTo>
                  <a:lnTo>
                    <a:pt x="331" y="369"/>
                  </a:lnTo>
                  <a:lnTo>
                    <a:pt x="331" y="357"/>
                  </a:lnTo>
                  <a:lnTo>
                    <a:pt x="265" y="357"/>
                  </a:lnTo>
                  <a:lnTo>
                    <a:pt x="265" y="328"/>
                  </a:lnTo>
                  <a:lnTo>
                    <a:pt x="336" y="328"/>
                  </a:lnTo>
                  <a:lnTo>
                    <a:pt x="336" y="316"/>
                  </a:lnTo>
                  <a:lnTo>
                    <a:pt x="336" y="304"/>
                  </a:lnTo>
                  <a:lnTo>
                    <a:pt x="236" y="304"/>
                  </a:lnTo>
                  <a:lnTo>
                    <a:pt x="236" y="440"/>
                  </a:lnTo>
                  <a:lnTo>
                    <a:pt x="340" y="440"/>
                  </a:lnTo>
                  <a:lnTo>
                    <a:pt x="340" y="428"/>
                  </a:lnTo>
                  <a:lnTo>
                    <a:pt x="340" y="428"/>
                  </a:lnTo>
                  <a:close/>
                  <a:moveTo>
                    <a:pt x="98" y="304"/>
                  </a:moveTo>
                  <a:lnTo>
                    <a:pt x="98" y="440"/>
                  </a:lnTo>
                  <a:lnTo>
                    <a:pt x="111" y="440"/>
                  </a:lnTo>
                  <a:lnTo>
                    <a:pt x="125" y="440"/>
                  </a:lnTo>
                  <a:lnTo>
                    <a:pt x="125" y="342"/>
                  </a:lnTo>
                  <a:lnTo>
                    <a:pt x="181" y="440"/>
                  </a:lnTo>
                  <a:lnTo>
                    <a:pt x="195" y="440"/>
                  </a:lnTo>
                  <a:lnTo>
                    <a:pt x="209" y="440"/>
                  </a:lnTo>
                  <a:lnTo>
                    <a:pt x="209" y="304"/>
                  </a:lnTo>
                  <a:lnTo>
                    <a:pt x="196" y="304"/>
                  </a:lnTo>
                  <a:lnTo>
                    <a:pt x="182" y="304"/>
                  </a:lnTo>
                  <a:lnTo>
                    <a:pt x="182" y="400"/>
                  </a:lnTo>
                  <a:lnTo>
                    <a:pt x="128" y="304"/>
                  </a:lnTo>
                  <a:lnTo>
                    <a:pt x="113" y="304"/>
                  </a:lnTo>
                  <a:lnTo>
                    <a:pt x="98" y="304"/>
                  </a:lnTo>
                  <a:close/>
                  <a:moveTo>
                    <a:pt x="834" y="0"/>
                  </a:moveTo>
                  <a:lnTo>
                    <a:pt x="834" y="555"/>
                  </a:lnTo>
                  <a:lnTo>
                    <a:pt x="743" y="555"/>
                  </a:lnTo>
                  <a:lnTo>
                    <a:pt x="743" y="643"/>
                  </a:lnTo>
                  <a:lnTo>
                    <a:pt x="551" y="643"/>
                  </a:lnTo>
                  <a:lnTo>
                    <a:pt x="420" y="774"/>
                  </a:lnTo>
                  <a:lnTo>
                    <a:pt x="420" y="772"/>
                  </a:lnTo>
                  <a:lnTo>
                    <a:pt x="329" y="862"/>
                  </a:lnTo>
                  <a:lnTo>
                    <a:pt x="329" y="643"/>
                  </a:lnTo>
                  <a:lnTo>
                    <a:pt x="0" y="643"/>
                  </a:lnTo>
                  <a:lnTo>
                    <a:pt x="0" y="88"/>
                  </a:lnTo>
                  <a:lnTo>
                    <a:pt x="91" y="88"/>
                  </a:lnTo>
                  <a:lnTo>
                    <a:pt x="91" y="0"/>
                  </a:lnTo>
                  <a:lnTo>
                    <a:pt x="834" y="0"/>
                  </a:lnTo>
                  <a:close/>
                  <a:moveTo>
                    <a:pt x="707" y="125"/>
                  </a:moveTo>
                  <a:lnTo>
                    <a:pt x="127" y="125"/>
                  </a:lnTo>
                  <a:lnTo>
                    <a:pt x="109" y="125"/>
                  </a:lnTo>
                  <a:lnTo>
                    <a:pt x="91" y="125"/>
                  </a:lnTo>
                  <a:lnTo>
                    <a:pt x="37" y="125"/>
                  </a:lnTo>
                  <a:lnTo>
                    <a:pt x="37" y="606"/>
                  </a:lnTo>
                  <a:lnTo>
                    <a:pt x="366" y="606"/>
                  </a:lnTo>
                  <a:lnTo>
                    <a:pt x="366" y="774"/>
                  </a:lnTo>
                  <a:lnTo>
                    <a:pt x="420" y="720"/>
                  </a:lnTo>
                  <a:lnTo>
                    <a:pt x="438" y="702"/>
                  </a:lnTo>
                  <a:lnTo>
                    <a:pt x="456" y="683"/>
                  </a:lnTo>
                  <a:lnTo>
                    <a:pt x="533" y="606"/>
                  </a:lnTo>
                  <a:lnTo>
                    <a:pt x="536" y="606"/>
                  </a:lnTo>
                  <a:lnTo>
                    <a:pt x="561" y="606"/>
                  </a:lnTo>
                  <a:lnTo>
                    <a:pt x="587" y="606"/>
                  </a:lnTo>
                  <a:lnTo>
                    <a:pt x="707" y="606"/>
                  </a:lnTo>
                  <a:lnTo>
                    <a:pt x="707" y="554"/>
                  </a:lnTo>
                  <a:lnTo>
                    <a:pt x="707" y="536"/>
                  </a:lnTo>
                  <a:lnTo>
                    <a:pt x="707" y="518"/>
                  </a:lnTo>
                  <a:lnTo>
                    <a:pt x="707" y="125"/>
                  </a:lnTo>
                  <a:lnTo>
                    <a:pt x="707" y="125"/>
                  </a:lnTo>
                  <a:close/>
                  <a:moveTo>
                    <a:pt x="798" y="37"/>
                  </a:moveTo>
                  <a:lnTo>
                    <a:pt x="127" y="37"/>
                  </a:lnTo>
                  <a:lnTo>
                    <a:pt x="127" y="88"/>
                  </a:lnTo>
                  <a:lnTo>
                    <a:pt x="743" y="88"/>
                  </a:lnTo>
                  <a:lnTo>
                    <a:pt x="743" y="518"/>
                  </a:lnTo>
                  <a:lnTo>
                    <a:pt x="798" y="518"/>
                  </a:lnTo>
                  <a:lnTo>
                    <a:pt x="798" y="37"/>
                  </a:lnTo>
                  <a:lnTo>
                    <a:pt x="798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文本框 6"/>
            <p:cNvSpPr txBox="1"/>
            <p:nvPr/>
          </p:nvSpPr>
          <p:spPr>
            <a:xfrm>
              <a:off x="5521" y="2288"/>
              <a:ext cx="7396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2800" dirty="0">
                  <a:solidFill>
                    <a:srgbClr val="275A8B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​重点突出四大维度</a:t>
              </a:r>
              <a:endPara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425" name="iS1ide-Freeform: Shape 11"/>
          <p:cNvSpPr/>
          <p:nvPr>
            <p:custDataLst>
              <p:tags r:id="rId2"/>
            </p:custDataLst>
          </p:nvPr>
        </p:nvSpPr>
        <p:spPr>
          <a:xfrm>
            <a:off x="2604770" y="5775960"/>
            <a:ext cx="379095" cy="368935"/>
          </a:xfrm>
          <a:custGeom>
            <a:avLst/>
            <a:gdLst/>
            <a:ahLst/>
            <a:cxnLst>
              <a:cxn ang="0">
                <a:pos x="0" y="593725"/>
              </a:cxn>
              <a:cxn ang="0">
                <a:pos x="247048" y="491026"/>
              </a:cxn>
              <a:cxn ang="0">
                <a:pos x="48126" y="545585"/>
              </a:cxn>
              <a:cxn ang="0">
                <a:pos x="121920" y="458933"/>
              </a:cxn>
              <a:cxn ang="0">
                <a:pos x="48126" y="545585"/>
              </a:cxn>
              <a:cxn ang="0">
                <a:pos x="378593" y="311304"/>
              </a:cxn>
              <a:cxn ang="0">
                <a:pos x="349717" y="311304"/>
              </a:cxn>
              <a:cxn ang="0">
                <a:pos x="590349" y="3209"/>
              </a:cxn>
              <a:cxn ang="0">
                <a:pos x="282341" y="121954"/>
              </a:cxn>
              <a:cxn ang="0">
                <a:pos x="32084" y="292048"/>
              </a:cxn>
              <a:cxn ang="0">
                <a:pos x="166837" y="426840"/>
              </a:cxn>
              <a:cxn ang="0">
                <a:pos x="263090" y="458933"/>
              </a:cxn>
              <a:cxn ang="0">
                <a:pos x="375385" y="407584"/>
              </a:cxn>
              <a:cxn ang="0">
                <a:pos x="590349" y="3209"/>
              </a:cxn>
              <a:cxn ang="0">
                <a:pos x="314425" y="497445"/>
              </a:cxn>
              <a:cxn ang="0">
                <a:pos x="263090" y="430049"/>
              </a:cxn>
              <a:cxn ang="0">
                <a:pos x="240631" y="433258"/>
              </a:cxn>
              <a:cxn ang="0">
                <a:pos x="160421" y="336979"/>
              </a:cxn>
              <a:cxn ang="0">
                <a:pos x="96252" y="279211"/>
              </a:cxn>
              <a:cxn ang="0">
                <a:pos x="195713" y="240699"/>
              </a:cxn>
              <a:cxn ang="0">
                <a:pos x="349717" y="401165"/>
              </a:cxn>
              <a:cxn ang="0">
                <a:pos x="429928" y="317723"/>
              </a:cxn>
              <a:cxn ang="0">
                <a:pos x="214964" y="224652"/>
              </a:cxn>
              <a:cxn ang="0">
                <a:pos x="301591" y="141210"/>
              </a:cxn>
              <a:cxn ang="0">
                <a:pos x="452387" y="292048"/>
              </a:cxn>
              <a:cxn ang="0">
                <a:pos x="269507" y="231071"/>
              </a:cxn>
              <a:cxn ang="0">
                <a:pos x="295174" y="231071"/>
              </a:cxn>
              <a:cxn ang="0">
                <a:pos x="445970" y="189350"/>
              </a:cxn>
              <a:cxn ang="0">
                <a:pos x="445970" y="109117"/>
              </a:cxn>
              <a:cxn ang="0">
                <a:pos x="445970" y="189350"/>
              </a:cxn>
              <a:cxn ang="0">
                <a:pos x="458804" y="147628"/>
              </a:cxn>
              <a:cxn ang="0">
                <a:pos x="433136" y="147628"/>
              </a:cxn>
              <a:cxn ang="0">
                <a:pos x="324050" y="282420"/>
              </a:cxn>
              <a:cxn ang="0">
                <a:pos x="324050" y="256745"/>
              </a:cxn>
              <a:cxn ang="0">
                <a:pos x="324050" y="282420"/>
              </a:cxn>
            </a:cxnLst>
            <a:rect l="0" t="0" r="0" b="0"/>
            <a:pathLst>
              <a:path w="190" h="185">
                <a:moveTo>
                  <a:pt x="32" y="104"/>
                </a:moveTo>
                <a:cubicBezTo>
                  <a:pt x="0" y="185"/>
                  <a:pt x="0" y="185"/>
                  <a:pt x="0" y="18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0" y="153"/>
                  <a:pt x="79" y="153"/>
                  <a:pt x="77" y="153"/>
                </a:cubicBezTo>
                <a:cubicBezTo>
                  <a:pt x="52" y="153"/>
                  <a:pt x="29" y="129"/>
                  <a:pt x="32" y="104"/>
                </a:cubicBezTo>
                <a:close/>
                <a:moveTo>
                  <a:pt x="15" y="170"/>
                </a:moveTo>
                <a:cubicBezTo>
                  <a:pt x="30" y="132"/>
                  <a:pt x="30" y="132"/>
                  <a:pt x="30" y="132"/>
                </a:cubicBezTo>
                <a:cubicBezTo>
                  <a:pt x="32" y="136"/>
                  <a:pt x="35" y="140"/>
                  <a:pt x="38" y="143"/>
                </a:cubicBezTo>
                <a:cubicBezTo>
                  <a:pt x="42" y="148"/>
                  <a:pt x="47" y="152"/>
                  <a:pt x="53" y="155"/>
                </a:cubicBezTo>
                <a:lnTo>
                  <a:pt x="15" y="170"/>
                </a:lnTo>
                <a:close/>
                <a:moveTo>
                  <a:pt x="113" y="101"/>
                </a:moveTo>
                <a:cubicBezTo>
                  <a:pt x="116" y="101"/>
                  <a:pt x="118" y="99"/>
                  <a:pt x="118" y="97"/>
                </a:cubicBezTo>
                <a:cubicBezTo>
                  <a:pt x="118" y="95"/>
                  <a:pt x="116" y="93"/>
                  <a:pt x="113" y="93"/>
                </a:cubicBezTo>
                <a:cubicBezTo>
                  <a:pt x="111" y="93"/>
                  <a:pt x="109" y="95"/>
                  <a:pt x="109" y="97"/>
                </a:cubicBezTo>
                <a:cubicBezTo>
                  <a:pt x="109" y="99"/>
                  <a:pt x="111" y="101"/>
                  <a:pt x="113" y="101"/>
                </a:cubicBezTo>
                <a:close/>
                <a:moveTo>
                  <a:pt x="184" y="1"/>
                </a:moveTo>
                <a:cubicBezTo>
                  <a:pt x="183" y="0"/>
                  <a:pt x="180" y="0"/>
                  <a:pt x="177" y="0"/>
                </a:cubicBezTo>
                <a:cubicBezTo>
                  <a:pt x="159" y="0"/>
                  <a:pt x="113" y="13"/>
                  <a:pt x="88" y="38"/>
                </a:cubicBezTo>
                <a:cubicBezTo>
                  <a:pt x="82" y="44"/>
                  <a:pt x="62" y="62"/>
                  <a:pt x="58" y="68"/>
                </a:cubicBezTo>
                <a:cubicBezTo>
                  <a:pt x="43" y="72"/>
                  <a:pt x="22" y="80"/>
                  <a:pt x="10" y="91"/>
                </a:cubicBezTo>
                <a:cubicBezTo>
                  <a:pt x="10" y="91"/>
                  <a:pt x="25" y="91"/>
                  <a:pt x="42" y="103"/>
                </a:cubicBezTo>
                <a:cubicBezTo>
                  <a:pt x="40" y="113"/>
                  <a:pt x="43" y="124"/>
                  <a:pt x="52" y="133"/>
                </a:cubicBezTo>
                <a:cubicBezTo>
                  <a:pt x="59" y="140"/>
                  <a:pt x="67" y="144"/>
                  <a:pt x="75" y="144"/>
                </a:cubicBezTo>
                <a:cubicBezTo>
                  <a:pt x="78" y="144"/>
                  <a:pt x="80" y="143"/>
                  <a:pt x="82" y="143"/>
                </a:cubicBezTo>
                <a:cubicBezTo>
                  <a:pt x="94" y="160"/>
                  <a:pt x="94" y="175"/>
                  <a:pt x="94" y="175"/>
                </a:cubicBezTo>
                <a:cubicBezTo>
                  <a:pt x="105" y="163"/>
                  <a:pt x="113" y="142"/>
                  <a:pt x="117" y="127"/>
                </a:cubicBezTo>
                <a:cubicBezTo>
                  <a:pt x="124" y="123"/>
                  <a:pt x="141" y="103"/>
                  <a:pt x="147" y="97"/>
                </a:cubicBezTo>
                <a:cubicBezTo>
                  <a:pt x="177" y="68"/>
                  <a:pt x="190" y="7"/>
                  <a:pt x="184" y="1"/>
                </a:cubicBezTo>
                <a:close/>
                <a:moveTo>
                  <a:pt x="109" y="125"/>
                </a:moveTo>
                <a:cubicBezTo>
                  <a:pt x="106" y="136"/>
                  <a:pt x="102" y="147"/>
                  <a:pt x="98" y="155"/>
                </a:cubicBezTo>
                <a:cubicBezTo>
                  <a:pt x="96" y="150"/>
                  <a:pt x="93" y="144"/>
                  <a:pt x="89" y="138"/>
                </a:cubicBezTo>
                <a:cubicBezTo>
                  <a:pt x="88" y="136"/>
                  <a:pt x="85" y="134"/>
                  <a:pt x="82" y="134"/>
                </a:cubicBezTo>
                <a:cubicBezTo>
                  <a:pt x="82" y="134"/>
                  <a:pt x="81" y="134"/>
                  <a:pt x="80" y="135"/>
                </a:cubicBezTo>
                <a:cubicBezTo>
                  <a:pt x="79" y="135"/>
                  <a:pt x="77" y="135"/>
                  <a:pt x="75" y="135"/>
                </a:cubicBezTo>
                <a:cubicBezTo>
                  <a:pt x="69" y="135"/>
                  <a:pt x="63" y="132"/>
                  <a:pt x="58" y="127"/>
                </a:cubicBezTo>
                <a:cubicBezTo>
                  <a:pt x="51" y="121"/>
                  <a:pt x="48" y="113"/>
                  <a:pt x="50" y="105"/>
                </a:cubicBezTo>
                <a:cubicBezTo>
                  <a:pt x="51" y="101"/>
                  <a:pt x="50" y="98"/>
                  <a:pt x="47" y="96"/>
                </a:cubicBezTo>
                <a:cubicBezTo>
                  <a:pt x="41" y="92"/>
                  <a:pt x="35" y="89"/>
                  <a:pt x="30" y="87"/>
                </a:cubicBezTo>
                <a:cubicBezTo>
                  <a:pt x="38" y="83"/>
                  <a:pt x="49" y="79"/>
                  <a:pt x="60" y="76"/>
                </a:cubicBezTo>
                <a:cubicBezTo>
                  <a:pt x="60" y="76"/>
                  <a:pt x="60" y="76"/>
                  <a:pt x="61" y="75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0" y="125"/>
                  <a:pt x="109" y="125"/>
                  <a:pt x="109" y="125"/>
                </a:cubicBezTo>
                <a:close/>
                <a:moveTo>
                  <a:pt x="141" y="91"/>
                </a:moveTo>
                <a:cubicBezTo>
                  <a:pt x="140" y="93"/>
                  <a:pt x="137" y="96"/>
                  <a:pt x="134" y="99"/>
                </a:cubicBezTo>
                <a:cubicBezTo>
                  <a:pt x="129" y="105"/>
                  <a:pt x="120" y="113"/>
                  <a:pt x="115" y="118"/>
                </a:cubicBezTo>
                <a:cubicBezTo>
                  <a:pt x="67" y="70"/>
                  <a:pt x="67" y="70"/>
                  <a:pt x="67" y="70"/>
                </a:cubicBezTo>
                <a:cubicBezTo>
                  <a:pt x="72" y="65"/>
                  <a:pt x="80" y="56"/>
                  <a:pt x="86" y="51"/>
                </a:cubicBezTo>
                <a:cubicBezTo>
                  <a:pt x="89" y="48"/>
                  <a:pt x="92" y="45"/>
                  <a:pt x="94" y="44"/>
                </a:cubicBezTo>
                <a:cubicBezTo>
                  <a:pt x="116" y="21"/>
                  <a:pt x="160" y="8"/>
                  <a:pt x="177" y="8"/>
                </a:cubicBezTo>
                <a:cubicBezTo>
                  <a:pt x="177" y="22"/>
                  <a:pt x="165" y="68"/>
                  <a:pt x="141" y="91"/>
                </a:cubicBezTo>
                <a:close/>
                <a:moveTo>
                  <a:pt x="88" y="67"/>
                </a:moveTo>
                <a:cubicBezTo>
                  <a:pt x="86" y="67"/>
                  <a:pt x="84" y="69"/>
                  <a:pt x="84" y="72"/>
                </a:cubicBezTo>
                <a:cubicBezTo>
                  <a:pt x="84" y="74"/>
                  <a:pt x="86" y="76"/>
                  <a:pt x="88" y="76"/>
                </a:cubicBezTo>
                <a:cubicBezTo>
                  <a:pt x="90" y="76"/>
                  <a:pt x="92" y="74"/>
                  <a:pt x="92" y="72"/>
                </a:cubicBezTo>
                <a:cubicBezTo>
                  <a:pt x="92" y="69"/>
                  <a:pt x="90" y="67"/>
                  <a:pt x="88" y="67"/>
                </a:cubicBezTo>
                <a:close/>
                <a:moveTo>
                  <a:pt x="139" y="59"/>
                </a:moveTo>
                <a:cubicBezTo>
                  <a:pt x="146" y="59"/>
                  <a:pt x="151" y="53"/>
                  <a:pt x="151" y="46"/>
                </a:cubicBezTo>
                <a:cubicBezTo>
                  <a:pt x="151" y="39"/>
                  <a:pt x="146" y="34"/>
                  <a:pt x="139" y="34"/>
                </a:cubicBezTo>
                <a:cubicBezTo>
                  <a:pt x="132" y="34"/>
                  <a:pt x="126" y="39"/>
                  <a:pt x="126" y="46"/>
                </a:cubicBezTo>
                <a:cubicBezTo>
                  <a:pt x="126" y="53"/>
                  <a:pt x="132" y="59"/>
                  <a:pt x="139" y="59"/>
                </a:cubicBezTo>
                <a:close/>
                <a:moveTo>
                  <a:pt x="139" y="42"/>
                </a:moveTo>
                <a:cubicBezTo>
                  <a:pt x="141" y="42"/>
                  <a:pt x="143" y="44"/>
                  <a:pt x="143" y="46"/>
                </a:cubicBezTo>
                <a:cubicBezTo>
                  <a:pt x="143" y="49"/>
                  <a:pt x="141" y="50"/>
                  <a:pt x="139" y="50"/>
                </a:cubicBezTo>
                <a:cubicBezTo>
                  <a:pt x="136" y="50"/>
                  <a:pt x="135" y="49"/>
                  <a:pt x="135" y="46"/>
                </a:cubicBezTo>
                <a:cubicBezTo>
                  <a:pt x="135" y="44"/>
                  <a:pt x="136" y="42"/>
                  <a:pt x="139" y="42"/>
                </a:cubicBezTo>
                <a:close/>
                <a:moveTo>
                  <a:pt x="101" y="88"/>
                </a:moveTo>
                <a:cubicBezTo>
                  <a:pt x="103" y="88"/>
                  <a:pt x="105" y="87"/>
                  <a:pt x="105" y="84"/>
                </a:cubicBezTo>
                <a:cubicBezTo>
                  <a:pt x="105" y="82"/>
                  <a:pt x="103" y="80"/>
                  <a:pt x="101" y="80"/>
                </a:cubicBezTo>
                <a:cubicBezTo>
                  <a:pt x="98" y="80"/>
                  <a:pt x="97" y="82"/>
                  <a:pt x="97" y="84"/>
                </a:cubicBezTo>
                <a:cubicBezTo>
                  <a:pt x="97" y="87"/>
                  <a:pt x="98" y="88"/>
                  <a:pt x="101" y="8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407795" y="1443355"/>
            <a:ext cx="9665970" cy="4326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5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​​合理性：</a:t>
            </a:r>
            <a:endParaRPr lang="zh-CN" altLang="en-US" sz="24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避免虚高预测，营收增长率应参考行业均值（如CAGR 12%），毛利率根据行业调整（如教育行业约50%）。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35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​风险预判：</a:t>
            </a:r>
            <a:endParaRPr lang="zh-CN" altLang="en-US" sz="24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需分析资金缺口（如初期设备投入150万）、应收账款账期（如营收10%未收回）、融资依赖性（如是否需多轮融资）。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35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​数据支撑：</a:t>
            </a:r>
            <a:endParaRPr lang="zh-CN" altLang="en-US" sz="24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关键参数需说明来源（如竞品定价通过问卷星调研、获客成本通过抖音广告测试）。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35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4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​战略匹配：</a:t>
            </a:r>
            <a:endParaRPr lang="zh-CN" altLang="en-US" sz="24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融资计划需与项目阶段对应，例如首轮融资用途明确（如30%研发、40%市场推广）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4765" y="-317"/>
            <a:ext cx="12242800" cy="6884988"/>
          </a:xfrm>
          <a:prstGeom prst="rect">
            <a:avLst/>
          </a:prstGeom>
          <a:blipFill rotWithShape="1">
            <a:blip r:embed="rId1">
              <a:alphaModFix amt="1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任意多边形 2"/>
          <p:cNvSpPr/>
          <p:nvPr/>
        </p:nvSpPr>
        <p:spPr>
          <a:xfrm>
            <a:off x="-25400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6" name="平行四边形 35"/>
          <p:cNvSpPr/>
          <p:nvPr/>
        </p:nvSpPr>
        <p:spPr>
          <a:xfrm>
            <a:off x="1873250" y="-2667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flipH="1" flipV="1">
            <a:off x="10293985" y="-26670"/>
            <a:ext cx="1898015" cy="6898640"/>
          </a:xfrm>
          <a:custGeom>
            <a:avLst/>
            <a:gdLst>
              <a:gd name="connsiteX0" fmla="*/ 0 w 4803"/>
              <a:gd name="connsiteY0" fmla="*/ 0 h 11621"/>
              <a:gd name="connsiteX1" fmla="*/ 4803 w 4803"/>
              <a:gd name="connsiteY1" fmla="*/ 0 h 11621"/>
              <a:gd name="connsiteX2" fmla="*/ 4300 w 4803"/>
              <a:gd name="connsiteY2" fmla="*/ 1345 h 11621"/>
              <a:gd name="connsiteX3" fmla="*/ 938 w 4803"/>
              <a:gd name="connsiteY3" fmla="*/ 1353 h 11621"/>
              <a:gd name="connsiteX4" fmla="*/ 0 w 4803"/>
              <a:gd name="connsiteY4" fmla="*/ 11621 h 11621"/>
              <a:gd name="connsiteX5" fmla="*/ 0 w 4803"/>
              <a:gd name="connsiteY5" fmla="*/ 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41" h="10864">
                <a:moveTo>
                  <a:pt x="0" y="0"/>
                </a:moveTo>
                <a:lnTo>
                  <a:pt x="4541" y="0"/>
                </a:lnTo>
                <a:lnTo>
                  <a:pt x="4300" y="641"/>
                </a:lnTo>
                <a:lnTo>
                  <a:pt x="938" y="649"/>
                </a:lnTo>
                <a:cubicBezTo>
                  <a:pt x="818" y="4230"/>
                  <a:pt x="490" y="9454"/>
                  <a:pt x="0" y="1086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75A8B"/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8" name="平行四边形 37"/>
          <p:cNvSpPr/>
          <p:nvPr/>
        </p:nvSpPr>
        <p:spPr>
          <a:xfrm flipH="1" flipV="1">
            <a:off x="9621520" y="6457950"/>
            <a:ext cx="672465" cy="414020"/>
          </a:xfrm>
          <a:prstGeom prst="parallelogram">
            <a:avLst>
              <a:gd name="adj" fmla="val 22085"/>
            </a:avLst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10870" y="4500880"/>
            <a:ext cx="762000" cy="1663700"/>
            <a:chOff x="9605" y="5707"/>
            <a:chExt cx="1734" cy="3782"/>
          </a:xfrm>
        </p:grpSpPr>
        <p:sp>
          <p:nvSpPr>
            <p:cNvPr id="42" name="任意多边形 41"/>
            <p:cNvSpPr/>
            <p:nvPr/>
          </p:nvSpPr>
          <p:spPr>
            <a:xfrm>
              <a:off x="9605" y="5707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829" y="6289"/>
              <a:ext cx="526" cy="2547"/>
            </a:xfrm>
            <a:custGeom>
              <a:avLst/>
              <a:gdLst>
                <a:gd name="connsiteX0" fmla="*/ 0 w 615"/>
                <a:gd name="connsiteY0" fmla="*/ 0 h 2385"/>
                <a:gd name="connsiteX1" fmla="*/ 435 w 615"/>
                <a:gd name="connsiteY1" fmla="*/ 2385 h 2385"/>
                <a:gd name="connsiteX2" fmla="*/ 615 w 615"/>
                <a:gd name="connsiteY2" fmla="*/ 2325 h 2385"/>
                <a:gd name="connsiteX3" fmla="*/ 300 w 615"/>
                <a:gd name="connsiteY3" fmla="*/ 915 h 2385"/>
                <a:gd name="connsiteX4" fmla="*/ 0 w 615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" h="2385">
                  <a:moveTo>
                    <a:pt x="0" y="0"/>
                  </a:moveTo>
                  <a:lnTo>
                    <a:pt x="435" y="2385"/>
                  </a:lnTo>
                  <a:lnTo>
                    <a:pt x="615" y="2325"/>
                  </a:lnTo>
                  <a:lnTo>
                    <a:pt x="30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10164" y="6038"/>
              <a:ext cx="566" cy="1185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3" name="任意多边形 42"/>
            <p:cNvSpPr/>
            <p:nvPr/>
          </p:nvSpPr>
          <p:spPr>
            <a:xfrm rot="21300000" flipH="1">
              <a:off x="10225" y="6440"/>
              <a:ext cx="351" cy="238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任意多边形 45"/>
            <p:cNvSpPr/>
            <p:nvPr/>
          </p:nvSpPr>
          <p:spPr>
            <a:xfrm rot="540000" flipH="1">
              <a:off x="10773" y="6302"/>
              <a:ext cx="566" cy="1058"/>
            </a:xfrm>
            <a:custGeom>
              <a:avLst/>
              <a:gdLst>
                <a:gd name="connsiteX0" fmla="*/ 161 w 565"/>
                <a:gd name="connsiteY0" fmla="*/ 0 h 1185"/>
                <a:gd name="connsiteX1" fmla="*/ 326 w 565"/>
                <a:gd name="connsiteY1" fmla="*/ 1185 h 1185"/>
                <a:gd name="connsiteX2" fmla="*/ 161 w 565"/>
                <a:gd name="connsiteY2" fmla="*/ 0 h 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6" h="1185">
                  <a:moveTo>
                    <a:pt x="161" y="0"/>
                  </a:moveTo>
                  <a:cubicBezTo>
                    <a:pt x="176" y="390"/>
                    <a:pt x="-304" y="780"/>
                    <a:pt x="326" y="1185"/>
                  </a:cubicBezTo>
                  <a:cubicBezTo>
                    <a:pt x="895" y="855"/>
                    <a:pt x="291" y="155"/>
                    <a:pt x="1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任意多边形 44"/>
            <p:cNvSpPr/>
            <p:nvPr/>
          </p:nvSpPr>
          <p:spPr>
            <a:xfrm rot="300000" flipH="1">
              <a:off x="10548" y="6824"/>
              <a:ext cx="439" cy="1995"/>
            </a:xfrm>
            <a:custGeom>
              <a:avLst/>
              <a:gdLst>
                <a:gd name="connsiteX0" fmla="*/ 0 w 526"/>
                <a:gd name="connsiteY0" fmla="*/ 0 h 2385"/>
                <a:gd name="connsiteX1" fmla="*/ 372 w 526"/>
                <a:gd name="connsiteY1" fmla="*/ 2385 h 2385"/>
                <a:gd name="connsiteX2" fmla="*/ 526 w 526"/>
                <a:gd name="connsiteY2" fmla="*/ 2325 h 2385"/>
                <a:gd name="connsiteX3" fmla="*/ 298 w 526"/>
                <a:gd name="connsiteY3" fmla="*/ 1091 h 2385"/>
                <a:gd name="connsiteX4" fmla="*/ 0 w 526"/>
                <a:gd name="connsiteY4" fmla="*/ 0 h 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" h="2385">
                  <a:moveTo>
                    <a:pt x="0" y="0"/>
                  </a:moveTo>
                  <a:lnTo>
                    <a:pt x="372" y="2385"/>
                  </a:lnTo>
                  <a:lnTo>
                    <a:pt x="526" y="2325"/>
                  </a:lnTo>
                  <a:lnTo>
                    <a:pt x="298" y="1091"/>
                  </a:lnTo>
                  <a:cubicBezTo>
                    <a:pt x="209" y="613"/>
                    <a:pt x="99" y="3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梯形 39"/>
            <p:cNvSpPr/>
            <p:nvPr/>
          </p:nvSpPr>
          <p:spPr>
            <a:xfrm flipV="1">
              <a:off x="9784" y="7607"/>
              <a:ext cx="1289" cy="1882"/>
            </a:xfrm>
            <a:prstGeom prst="trapezoid">
              <a:avLst/>
            </a:prstGeom>
            <a:solidFill>
              <a:srgbClr val="2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-215265" y="6179185"/>
            <a:ext cx="2376170" cy="692785"/>
          </a:xfrm>
          <a:prstGeom prst="parallelogram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4460000">
            <a:off x="1861820" y="6333490"/>
            <a:ext cx="462280" cy="433705"/>
          </a:xfrm>
          <a:prstGeom prst="rtTriangle">
            <a:avLst/>
          </a:prstGeom>
          <a:solidFill>
            <a:srgbClr val="54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742295" y="-26670"/>
            <a:ext cx="3096260" cy="3096260"/>
          </a:xfrm>
          <a:prstGeom prst="ellipse">
            <a:avLst/>
          </a:prstGeom>
          <a:solidFill>
            <a:srgbClr val="275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25" name="iS1ide-Freeform: Shape 11"/>
          <p:cNvSpPr/>
          <p:nvPr>
            <p:custDataLst>
              <p:tags r:id="rId2"/>
            </p:custDataLst>
          </p:nvPr>
        </p:nvSpPr>
        <p:spPr>
          <a:xfrm>
            <a:off x="2604770" y="5775960"/>
            <a:ext cx="379095" cy="368935"/>
          </a:xfrm>
          <a:custGeom>
            <a:avLst/>
            <a:gdLst/>
            <a:ahLst/>
            <a:cxnLst>
              <a:cxn ang="0">
                <a:pos x="0" y="593725"/>
              </a:cxn>
              <a:cxn ang="0">
                <a:pos x="247048" y="491026"/>
              </a:cxn>
              <a:cxn ang="0">
                <a:pos x="48126" y="545585"/>
              </a:cxn>
              <a:cxn ang="0">
                <a:pos x="121920" y="458933"/>
              </a:cxn>
              <a:cxn ang="0">
                <a:pos x="48126" y="545585"/>
              </a:cxn>
              <a:cxn ang="0">
                <a:pos x="378593" y="311304"/>
              </a:cxn>
              <a:cxn ang="0">
                <a:pos x="349717" y="311304"/>
              </a:cxn>
              <a:cxn ang="0">
                <a:pos x="590349" y="3209"/>
              </a:cxn>
              <a:cxn ang="0">
                <a:pos x="282341" y="121954"/>
              </a:cxn>
              <a:cxn ang="0">
                <a:pos x="32084" y="292048"/>
              </a:cxn>
              <a:cxn ang="0">
                <a:pos x="166837" y="426840"/>
              </a:cxn>
              <a:cxn ang="0">
                <a:pos x="263090" y="458933"/>
              </a:cxn>
              <a:cxn ang="0">
                <a:pos x="375385" y="407584"/>
              </a:cxn>
              <a:cxn ang="0">
                <a:pos x="590349" y="3209"/>
              </a:cxn>
              <a:cxn ang="0">
                <a:pos x="314425" y="497445"/>
              </a:cxn>
              <a:cxn ang="0">
                <a:pos x="263090" y="430049"/>
              </a:cxn>
              <a:cxn ang="0">
                <a:pos x="240631" y="433258"/>
              </a:cxn>
              <a:cxn ang="0">
                <a:pos x="160421" y="336979"/>
              </a:cxn>
              <a:cxn ang="0">
                <a:pos x="96252" y="279211"/>
              </a:cxn>
              <a:cxn ang="0">
                <a:pos x="195713" y="240699"/>
              </a:cxn>
              <a:cxn ang="0">
                <a:pos x="349717" y="401165"/>
              </a:cxn>
              <a:cxn ang="0">
                <a:pos x="429928" y="317723"/>
              </a:cxn>
              <a:cxn ang="0">
                <a:pos x="214964" y="224652"/>
              </a:cxn>
              <a:cxn ang="0">
                <a:pos x="301591" y="141210"/>
              </a:cxn>
              <a:cxn ang="0">
                <a:pos x="452387" y="292048"/>
              </a:cxn>
              <a:cxn ang="0">
                <a:pos x="269507" y="231071"/>
              </a:cxn>
              <a:cxn ang="0">
                <a:pos x="295174" y="231071"/>
              </a:cxn>
              <a:cxn ang="0">
                <a:pos x="445970" y="189350"/>
              </a:cxn>
              <a:cxn ang="0">
                <a:pos x="445970" y="109117"/>
              </a:cxn>
              <a:cxn ang="0">
                <a:pos x="445970" y="189350"/>
              </a:cxn>
              <a:cxn ang="0">
                <a:pos x="458804" y="147628"/>
              </a:cxn>
              <a:cxn ang="0">
                <a:pos x="433136" y="147628"/>
              </a:cxn>
              <a:cxn ang="0">
                <a:pos x="324050" y="282420"/>
              </a:cxn>
              <a:cxn ang="0">
                <a:pos x="324050" y="256745"/>
              </a:cxn>
              <a:cxn ang="0">
                <a:pos x="324050" y="282420"/>
              </a:cxn>
            </a:cxnLst>
            <a:rect l="0" t="0" r="0" b="0"/>
            <a:pathLst>
              <a:path w="190" h="185">
                <a:moveTo>
                  <a:pt x="32" y="104"/>
                </a:moveTo>
                <a:cubicBezTo>
                  <a:pt x="0" y="185"/>
                  <a:pt x="0" y="185"/>
                  <a:pt x="0" y="18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0" y="153"/>
                  <a:pt x="79" y="153"/>
                  <a:pt x="77" y="153"/>
                </a:cubicBezTo>
                <a:cubicBezTo>
                  <a:pt x="52" y="153"/>
                  <a:pt x="29" y="129"/>
                  <a:pt x="32" y="104"/>
                </a:cubicBezTo>
                <a:close/>
                <a:moveTo>
                  <a:pt x="15" y="170"/>
                </a:moveTo>
                <a:cubicBezTo>
                  <a:pt x="30" y="132"/>
                  <a:pt x="30" y="132"/>
                  <a:pt x="30" y="132"/>
                </a:cubicBezTo>
                <a:cubicBezTo>
                  <a:pt x="32" y="136"/>
                  <a:pt x="35" y="140"/>
                  <a:pt x="38" y="143"/>
                </a:cubicBezTo>
                <a:cubicBezTo>
                  <a:pt x="42" y="148"/>
                  <a:pt x="47" y="152"/>
                  <a:pt x="53" y="155"/>
                </a:cubicBezTo>
                <a:lnTo>
                  <a:pt x="15" y="170"/>
                </a:lnTo>
                <a:close/>
                <a:moveTo>
                  <a:pt x="113" y="101"/>
                </a:moveTo>
                <a:cubicBezTo>
                  <a:pt x="116" y="101"/>
                  <a:pt x="118" y="99"/>
                  <a:pt x="118" y="97"/>
                </a:cubicBezTo>
                <a:cubicBezTo>
                  <a:pt x="118" y="95"/>
                  <a:pt x="116" y="93"/>
                  <a:pt x="113" y="93"/>
                </a:cubicBezTo>
                <a:cubicBezTo>
                  <a:pt x="111" y="93"/>
                  <a:pt x="109" y="95"/>
                  <a:pt x="109" y="97"/>
                </a:cubicBezTo>
                <a:cubicBezTo>
                  <a:pt x="109" y="99"/>
                  <a:pt x="111" y="101"/>
                  <a:pt x="113" y="101"/>
                </a:cubicBezTo>
                <a:close/>
                <a:moveTo>
                  <a:pt x="184" y="1"/>
                </a:moveTo>
                <a:cubicBezTo>
                  <a:pt x="183" y="0"/>
                  <a:pt x="180" y="0"/>
                  <a:pt x="177" y="0"/>
                </a:cubicBezTo>
                <a:cubicBezTo>
                  <a:pt x="159" y="0"/>
                  <a:pt x="113" y="13"/>
                  <a:pt x="88" y="38"/>
                </a:cubicBezTo>
                <a:cubicBezTo>
                  <a:pt x="82" y="44"/>
                  <a:pt x="62" y="62"/>
                  <a:pt x="58" y="68"/>
                </a:cubicBezTo>
                <a:cubicBezTo>
                  <a:pt x="43" y="72"/>
                  <a:pt x="22" y="80"/>
                  <a:pt x="10" y="91"/>
                </a:cubicBezTo>
                <a:cubicBezTo>
                  <a:pt x="10" y="91"/>
                  <a:pt x="25" y="91"/>
                  <a:pt x="42" y="103"/>
                </a:cubicBezTo>
                <a:cubicBezTo>
                  <a:pt x="40" y="113"/>
                  <a:pt x="43" y="124"/>
                  <a:pt x="52" y="133"/>
                </a:cubicBezTo>
                <a:cubicBezTo>
                  <a:pt x="59" y="140"/>
                  <a:pt x="67" y="144"/>
                  <a:pt x="75" y="144"/>
                </a:cubicBezTo>
                <a:cubicBezTo>
                  <a:pt x="78" y="144"/>
                  <a:pt x="80" y="143"/>
                  <a:pt x="82" y="143"/>
                </a:cubicBezTo>
                <a:cubicBezTo>
                  <a:pt x="94" y="160"/>
                  <a:pt x="94" y="175"/>
                  <a:pt x="94" y="175"/>
                </a:cubicBezTo>
                <a:cubicBezTo>
                  <a:pt x="105" y="163"/>
                  <a:pt x="113" y="142"/>
                  <a:pt x="117" y="127"/>
                </a:cubicBezTo>
                <a:cubicBezTo>
                  <a:pt x="124" y="123"/>
                  <a:pt x="141" y="103"/>
                  <a:pt x="147" y="97"/>
                </a:cubicBezTo>
                <a:cubicBezTo>
                  <a:pt x="177" y="68"/>
                  <a:pt x="190" y="7"/>
                  <a:pt x="184" y="1"/>
                </a:cubicBezTo>
                <a:close/>
                <a:moveTo>
                  <a:pt x="109" y="125"/>
                </a:moveTo>
                <a:cubicBezTo>
                  <a:pt x="106" y="136"/>
                  <a:pt x="102" y="147"/>
                  <a:pt x="98" y="155"/>
                </a:cubicBezTo>
                <a:cubicBezTo>
                  <a:pt x="96" y="150"/>
                  <a:pt x="93" y="144"/>
                  <a:pt x="89" y="138"/>
                </a:cubicBezTo>
                <a:cubicBezTo>
                  <a:pt x="88" y="136"/>
                  <a:pt x="85" y="134"/>
                  <a:pt x="82" y="134"/>
                </a:cubicBezTo>
                <a:cubicBezTo>
                  <a:pt x="82" y="134"/>
                  <a:pt x="81" y="134"/>
                  <a:pt x="80" y="135"/>
                </a:cubicBezTo>
                <a:cubicBezTo>
                  <a:pt x="79" y="135"/>
                  <a:pt x="77" y="135"/>
                  <a:pt x="75" y="135"/>
                </a:cubicBezTo>
                <a:cubicBezTo>
                  <a:pt x="69" y="135"/>
                  <a:pt x="63" y="132"/>
                  <a:pt x="58" y="127"/>
                </a:cubicBezTo>
                <a:cubicBezTo>
                  <a:pt x="51" y="121"/>
                  <a:pt x="48" y="113"/>
                  <a:pt x="50" y="105"/>
                </a:cubicBezTo>
                <a:cubicBezTo>
                  <a:pt x="51" y="101"/>
                  <a:pt x="50" y="98"/>
                  <a:pt x="47" y="96"/>
                </a:cubicBezTo>
                <a:cubicBezTo>
                  <a:pt x="41" y="92"/>
                  <a:pt x="35" y="89"/>
                  <a:pt x="30" y="87"/>
                </a:cubicBezTo>
                <a:cubicBezTo>
                  <a:pt x="38" y="83"/>
                  <a:pt x="49" y="79"/>
                  <a:pt x="60" y="76"/>
                </a:cubicBezTo>
                <a:cubicBezTo>
                  <a:pt x="60" y="76"/>
                  <a:pt x="60" y="76"/>
                  <a:pt x="61" y="75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0" y="125"/>
                  <a:pt x="109" y="125"/>
                  <a:pt x="109" y="125"/>
                </a:cubicBezTo>
                <a:close/>
                <a:moveTo>
                  <a:pt x="141" y="91"/>
                </a:moveTo>
                <a:cubicBezTo>
                  <a:pt x="140" y="93"/>
                  <a:pt x="137" y="96"/>
                  <a:pt x="134" y="99"/>
                </a:cubicBezTo>
                <a:cubicBezTo>
                  <a:pt x="129" y="105"/>
                  <a:pt x="120" y="113"/>
                  <a:pt x="115" y="118"/>
                </a:cubicBezTo>
                <a:cubicBezTo>
                  <a:pt x="67" y="70"/>
                  <a:pt x="67" y="70"/>
                  <a:pt x="67" y="70"/>
                </a:cubicBezTo>
                <a:cubicBezTo>
                  <a:pt x="72" y="65"/>
                  <a:pt x="80" y="56"/>
                  <a:pt x="86" y="51"/>
                </a:cubicBezTo>
                <a:cubicBezTo>
                  <a:pt x="89" y="48"/>
                  <a:pt x="92" y="45"/>
                  <a:pt x="94" y="44"/>
                </a:cubicBezTo>
                <a:cubicBezTo>
                  <a:pt x="116" y="21"/>
                  <a:pt x="160" y="8"/>
                  <a:pt x="177" y="8"/>
                </a:cubicBezTo>
                <a:cubicBezTo>
                  <a:pt x="177" y="22"/>
                  <a:pt x="165" y="68"/>
                  <a:pt x="141" y="91"/>
                </a:cubicBezTo>
                <a:close/>
                <a:moveTo>
                  <a:pt x="88" y="67"/>
                </a:moveTo>
                <a:cubicBezTo>
                  <a:pt x="86" y="67"/>
                  <a:pt x="84" y="69"/>
                  <a:pt x="84" y="72"/>
                </a:cubicBezTo>
                <a:cubicBezTo>
                  <a:pt x="84" y="74"/>
                  <a:pt x="86" y="76"/>
                  <a:pt x="88" y="76"/>
                </a:cubicBezTo>
                <a:cubicBezTo>
                  <a:pt x="90" y="76"/>
                  <a:pt x="92" y="74"/>
                  <a:pt x="92" y="72"/>
                </a:cubicBezTo>
                <a:cubicBezTo>
                  <a:pt x="92" y="69"/>
                  <a:pt x="90" y="67"/>
                  <a:pt x="88" y="67"/>
                </a:cubicBezTo>
                <a:close/>
                <a:moveTo>
                  <a:pt x="139" y="59"/>
                </a:moveTo>
                <a:cubicBezTo>
                  <a:pt x="146" y="59"/>
                  <a:pt x="151" y="53"/>
                  <a:pt x="151" y="46"/>
                </a:cubicBezTo>
                <a:cubicBezTo>
                  <a:pt x="151" y="39"/>
                  <a:pt x="146" y="34"/>
                  <a:pt x="139" y="34"/>
                </a:cubicBezTo>
                <a:cubicBezTo>
                  <a:pt x="132" y="34"/>
                  <a:pt x="126" y="39"/>
                  <a:pt x="126" y="46"/>
                </a:cubicBezTo>
                <a:cubicBezTo>
                  <a:pt x="126" y="53"/>
                  <a:pt x="132" y="59"/>
                  <a:pt x="139" y="59"/>
                </a:cubicBezTo>
                <a:close/>
                <a:moveTo>
                  <a:pt x="139" y="42"/>
                </a:moveTo>
                <a:cubicBezTo>
                  <a:pt x="141" y="42"/>
                  <a:pt x="143" y="44"/>
                  <a:pt x="143" y="46"/>
                </a:cubicBezTo>
                <a:cubicBezTo>
                  <a:pt x="143" y="49"/>
                  <a:pt x="141" y="50"/>
                  <a:pt x="139" y="50"/>
                </a:cubicBezTo>
                <a:cubicBezTo>
                  <a:pt x="136" y="50"/>
                  <a:pt x="135" y="49"/>
                  <a:pt x="135" y="46"/>
                </a:cubicBezTo>
                <a:cubicBezTo>
                  <a:pt x="135" y="44"/>
                  <a:pt x="136" y="42"/>
                  <a:pt x="139" y="42"/>
                </a:cubicBezTo>
                <a:close/>
                <a:moveTo>
                  <a:pt x="101" y="88"/>
                </a:moveTo>
                <a:cubicBezTo>
                  <a:pt x="103" y="88"/>
                  <a:pt x="105" y="87"/>
                  <a:pt x="105" y="84"/>
                </a:cubicBezTo>
                <a:cubicBezTo>
                  <a:pt x="105" y="82"/>
                  <a:pt x="103" y="80"/>
                  <a:pt x="101" y="80"/>
                </a:cubicBezTo>
                <a:cubicBezTo>
                  <a:pt x="98" y="80"/>
                  <a:pt x="97" y="82"/>
                  <a:pt x="97" y="84"/>
                </a:cubicBezTo>
                <a:cubicBezTo>
                  <a:pt x="97" y="87"/>
                  <a:pt x="98" y="88"/>
                  <a:pt x="101" y="8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343597" y="1484630"/>
            <a:ext cx="3197860" cy="355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财务预测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689610" y="2204720"/>
            <a:ext cx="4139565" cy="12598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marL="285750" indent="-285750" algn="l">
              <a:lnSpc>
                <a:spcPct val="15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"/>
            </a:pPr>
            <a:r>
              <a:rPr lang="en-US" altLang="zh-CN" sz="18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sz="18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提供项目的财务预测，包括收入预测、成本预测和利润预测，如“预计第一年收入X万元，成本X万元，利润X万元”。
展示财务预测的假设条件和计算方法，如“基于市场调研数据和产品定价策略进行收入预测”。</a:t>
            </a:r>
            <a:endParaRPr sz="1800" dirty="0" err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6167120" y="1510030"/>
            <a:ext cx="3054985" cy="3302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noAutofit/>
          </a:bodyPr>
          <a:lstStyle/>
          <a:p>
            <a:pPr lvl="0" algn="l"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275A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财务分析</a:t>
            </a:r>
            <a:endParaRPr lang="zh-CN" altLang="en-US" sz="2800" dirty="0">
              <a:solidFill>
                <a:srgbClr val="275A8B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6167755" y="2204720"/>
            <a:ext cx="4574540" cy="21310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1800" dirty="0">
                <a:latin typeface="黑体" panose="02010609060101010101" pitchFamily="49" charset="-122"/>
                <a:ea typeface="黑体" panose="02010609060101010101" pitchFamily="49" charset="-122"/>
              </a:rPr>
              <a:t>分析项目的财务状况和盈利能力，如“项目毛利率为X%，净利率为X%，具有良好的盈利前景”。说明项目的财务风险和应对措施，如“市场推广效果不佳可能导致收入不及预期，通过优化推广策略降低风险”。</a:t>
            </a:r>
            <a:endParaRPr lang="zh-CN" altLang="en-US" sz="1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TABLE_ENDDRAG_ORIGIN_RECT" val="920*306"/>
  <p:tag name="TABLE_ENDDRAG_RECT" val="15*153*920*306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PP_MARK_KEY" val="41eb2282-052b-4509-b1e4-9c242e96bb28"/>
  <p:tag name="COMMONDATA" val="eyJjb3VudCI6Mi4wLCJoZGlkIjoiY2ZjMzkxYmVjNDVkZmI1ZGRkZjFhMjk4OTQ5YjBjZWUiLCJ1c2VyQ291bnQiOjIuMH0="/>
</p:tagLst>
</file>

<file path=ppt/theme/theme1.xml><?xml version="1.0" encoding="utf-8"?>
<a:theme xmlns:a="http://schemas.openxmlformats.org/drawingml/2006/main" name="唐峰设计：https://v.youku.com/v_show/id_XNTg4OTcwMDM3Ng==.htm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lang="zh-CN" altLang="en-US">
            <a:solidFill>
              <a:srgbClr val="0070C0"/>
            </a:solidFill>
            <a:latin typeface="思源宋体" panose="02020400000000000000" charset="-122"/>
            <a:ea typeface="思源宋体" panose="02020400000000000000" charset="-122"/>
          </a:defRPr>
        </a:defPPr>
      </a:lstStyle>
    </a:txDef>
  </a:objectDefaul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lang="zh-CN" altLang="en-US">
            <a:solidFill>
              <a:srgbClr val="0070C0"/>
            </a:solidFill>
            <a:latin typeface="思源宋体" panose="02020400000000000000" charset="-122"/>
            <a:ea typeface="思源宋体" panose="02020400000000000000" charset="-122"/>
          </a:defRPr>
        </a:defPPr>
      </a:lstStyle>
    </a:txDef>
  </a:objectDefaul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5449</Words>
  <Application>WPS 演示</Application>
  <PresentationFormat>宽屏</PresentationFormat>
  <Paragraphs>581</Paragraphs>
  <Slides>33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50" baseType="lpstr">
      <vt:lpstr>Arial</vt:lpstr>
      <vt:lpstr>宋体</vt:lpstr>
      <vt:lpstr>Wingdings</vt:lpstr>
      <vt:lpstr>思源宋体</vt:lpstr>
      <vt:lpstr>黑体</vt:lpstr>
      <vt:lpstr>字魂59号-创粗黑</vt:lpstr>
      <vt:lpstr>Wingdings</vt:lpstr>
      <vt:lpstr>汉仪雅酷黑简</vt:lpstr>
      <vt:lpstr>Wingdings 2</vt:lpstr>
      <vt:lpstr>微软雅黑</vt:lpstr>
      <vt:lpstr>Arial Unicode MS</vt:lpstr>
      <vt:lpstr>Calibri</vt:lpstr>
      <vt:lpstr>魏碑-简</vt:lpstr>
      <vt:lpstr>华文楷体</vt:lpstr>
      <vt:lpstr>Source Han Sans CN Bold</vt:lpstr>
      <vt:lpstr>唐峰设计：https://v.youku.com/v_show/id_XNTg4OTcwMDM3Ng==.html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shen'fen</cp:lastModifiedBy>
  <cp:revision>16</cp:revision>
  <dcterms:created xsi:type="dcterms:W3CDTF">2024-10-12T08:51:00Z</dcterms:created>
  <dcterms:modified xsi:type="dcterms:W3CDTF">2025-03-19T07:05:02Z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413B1A55FFCACAD36073F66681106094_42</vt:lpwstr>
  </property>
  <property fmtid="{D5CDD505-2E9C-101B-9397-08002B2CF9AE}" pid="3" name="KSOProductBuildVer">
    <vt:lpwstr>2052-11.8.2.10154</vt:lpwstr>
  </property>
</Properties>
</file>